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 name="Shape 27"/>
        <p:cNvGrpSpPr/>
        <p:nvPr/>
      </p:nvGrpSpPr>
      <p:grpSpPr>
        <a:xfrm>
          <a:off x="0" y="0"/>
          <a:ext cx="0" cy="0"/>
          <a:chOff x="0" y="0"/>
          <a:chExt cx="0" cy="0"/>
        </a:xfrm>
      </p:grpSpPr>
      <p:sp>
        <p:nvSpPr>
          <p:cNvPr id="28" name="Google Shape;28;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 name="Google Shape;2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 name="Shape 35"/>
        <p:cNvGrpSpPr/>
        <p:nvPr/>
      </p:nvGrpSpPr>
      <p:grpSpPr>
        <a:xfrm>
          <a:off x="0" y="0"/>
          <a:ext cx="0" cy="0"/>
          <a:chOff x="0" y="0"/>
          <a:chExt cx="0" cy="0"/>
        </a:xfrm>
      </p:grpSpPr>
      <p:sp>
        <p:nvSpPr>
          <p:cNvPr id="36" name="Google Shape;36;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 name="Google Shape;3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 name="Shape 44"/>
        <p:cNvGrpSpPr/>
        <p:nvPr/>
      </p:nvGrpSpPr>
      <p:grpSpPr>
        <a:xfrm>
          <a:off x="0" y="0"/>
          <a:ext cx="0" cy="0"/>
          <a:chOff x="0" y="0"/>
          <a:chExt cx="0" cy="0"/>
        </a:xfrm>
      </p:grpSpPr>
      <p:sp>
        <p:nvSpPr>
          <p:cNvPr id="45" name="Google Shape;45;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 name="Google Shape;4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Google Shape;11;p2"/>
          <p:cNvSpPr txBox="1"/>
          <p:nvPr>
            <p:ph type="ctrTitle"/>
          </p:nvPr>
        </p:nvSpPr>
        <p:spPr>
          <a:xfrm>
            <a:off x="1868128" y="2281451"/>
            <a:ext cx="6590071" cy="110247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accent2"/>
              </a:buClr>
              <a:buSzPts val="4000"/>
              <a:buFont typeface="Arial"/>
              <a:buNone/>
              <a:defRPr b="0" i="0" sz="4000" u="none" cap="none" strike="noStrike">
                <a:solidFill>
                  <a:schemeClr val="accent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
          <p:cNvSpPr txBox="1"/>
          <p:nvPr>
            <p:ph idx="1" type="subTitle"/>
          </p:nvPr>
        </p:nvSpPr>
        <p:spPr>
          <a:xfrm>
            <a:off x="1868128" y="3291574"/>
            <a:ext cx="5904272" cy="641332"/>
          </a:xfrm>
          <a:prstGeom prst="rect">
            <a:avLst/>
          </a:prstGeom>
          <a:noFill/>
          <a:ln>
            <a:noFill/>
          </a:ln>
        </p:spPr>
        <p:txBody>
          <a:bodyPr anchorCtr="0" anchor="ctr"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p:cSld name="Content Slid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457200" y="205979"/>
            <a:ext cx="8229600" cy="72808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accent2"/>
              </a:buClr>
              <a:buSzPts val="3200"/>
              <a:buFont typeface="Arial"/>
              <a:buNone/>
              <a:defRPr b="0" i="0" sz="3200" u="none" cap="none" strike="noStrike">
                <a:solidFill>
                  <a:schemeClr val="accent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3"/>
          <p:cNvSpPr txBox="1"/>
          <p:nvPr>
            <p:ph idx="12" type="sldNum"/>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chemeClr val="dk1"/>
                </a:solidFill>
                <a:latin typeface="Calibri"/>
                <a:ea typeface="Calibri"/>
                <a:cs typeface="Calibri"/>
                <a:sym typeface="Calibri"/>
              </a:defRPr>
            </a:lvl1pPr>
            <a:lvl2pPr indent="0" lvl="1" marL="0" marR="0" rtl="0" algn="l">
              <a:spcBef>
                <a:spcPts val="0"/>
              </a:spcBef>
              <a:buNone/>
              <a:defRPr sz="1000">
                <a:solidFill>
                  <a:schemeClr val="dk1"/>
                </a:solidFill>
                <a:latin typeface="Calibri"/>
                <a:ea typeface="Calibri"/>
                <a:cs typeface="Calibri"/>
                <a:sym typeface="Calibri"/>
              </a:defRPr>
            </a:lvl2pPr>
            <a:lvl3pPr indent="0" lvl="2" marL="0" marR="0" rtl="0" algn="l">
              <a:spcBef>
                <a:spcPts val="0"/>
              </a:spcBef>
              <a:buNone/>
              <a:defRPr sz="1000">
                <a:solidFill>
                  <a:schemeClr val="dk1"/>
                </a:solidFill>
                <a:latin typeface="Calibri"/>
                <a:ea typeface="Calibri"/>
                <a:cs typeface="Calibri"/>
                <a:sym typeface="Calibri"/>
              </a:defRPr>
            </a:lvl3pPr>
            <a:lvl4pPr indent="0" lvl="3" marL="0" marR="0" rtl="0" algn="l">
              <a:spcBef>
                <a:spcPts val="0"/>
              </a:spcBef>
              <a:buNone/>
              <a:defRPr sz="1000">
                <a:solidFill>
                  <a:schemeClr val="dk1"/>
                </a:solidFill>
                <a:latin typeface="Calibri"/>
                <a:ea typeface="Calibri"/>
                <a:cs typeface="Calibri"/>
                <a:sym typeface="Calibri"/>
              </a:defRPr>
            </a:lvl4pPr>
            <a:lvl5pPr indent="0" lvl="4" marL="0" marR="0" rtl="0" algn="l">
              <a:spcBef>
                <a:spcPts val="0"/>
              </a:spcBef>
              <a:buNone/>
              <a:defRPr sz="1000">
                <a:solidFill>
                  <a:schemeClr val="dk1"/>
                </a:solidFill>
                <a:latin typeface="Calibri"/>
                <a:ea typeface="Calibri"/>
                <a:cs typeface="Calibri"/>
                <a:sym typeface="Calibri"/>
              </a:defRPr>
            </a:lvl5pPr>
            <a:lvl6pPr indent="0" lvl="5" marL="0" marR="0" rtl="0" algn="l">
              <a:spcBef>
                <a:spcPts val="0"/>
              </a:spcBef>
              <a:buNone/>
              <a:defRPr sz="1000">
                <a:solidFill>
                  <a:schemeClr val="dk1"/>
                </a:solidFill>
                <a:latin typeface="Calibri"/>
                <a:ea typeface="Calibri"/>
                <a:cs typeface="Calibri"/>
                <a:sym typeface="Calibri"/>
              </a:defRPr>
            </a:lvl6pPr>
            <a:lvl7pPr indent="0" lvl="6" marL="0" marR="0" rtl="0" algn="l">
              <a:spcBef>
                <a:spcPts val="0"/>
              </a:spcBef>
              <a:buNone/>
              <a:defRPr sz="1000">
                <a:solidFill>
                  <a:schemeClr val="dk1"/>
                </a:solidFill>
                <a:latin typeface="Calibri"/>
                <a:ea typeface="Calibri"/>
                <a:cs typeface="Calibri"/>
                <a:sym typeface="Calibri"/>
              </a:defRPr>
            </a:lvl7pPr>
            <a:lvl8pPr indent="0" lvl="7" marL="0" marR="0" rtl="0" algn="l">
              <a:spcBef>
                <a:spcPts val="0"/>
              </a:spcBef>
              <a:buNone/>
              <a:defRPr sz="1000">
                <a:solidFill>
                  <a:schemeClr val="dk1"/>
                </a:solidFill>
                <a:latin typeface="Calibri"/>
                <a:ea typeface="Calibri"/>
                <a:cs typeface="Calibri"/>
                <a:sym typeface="Calibri"/>
              </a:defRPr>
            </a:lvl8pPr>
            <a:lvl9pPr indent="0" lvl="8" marL="0" marR="0" rtl="0" algn="l">
              <a:spcBef>
                <a:spcPts val="0"/>
              </a:spcBef>
              <a:buNone/>
              <a:defRPr sz="10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16" name="Google Shape;16;p3"/>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 Footer">
  <p:cSld name="Content Slide - Footer">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4"/>
          <p:cNvSpPr txBox="1"/>
          <p:nvPr>
            <p:ph idx="12" type="sldNum"/>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000000"/>
                </a:solidFill>
                <a:latin typeface="Arial"/>
                <a:ea typeface="Arial"/>
                <a:cs typeface="Arial"/>
                <a:sym typeface="Arial"/>
              </a:defRPr>
            </a:lvl1pPr>
            <a:lvl2pPr indent="0" lvl="1" marL="0" marR="0" rtl="0" algn="l">
              <a:spcBef>
                <a:spcPts val="0"/>
              </a:spcBef>
              <a:buNone/>
              <a:defRPr sz="1000">
                <a:solidFill>
                  <a:srgbClr val="000000"/>
                </a:solidFill>
                <a:latin typeface="Arial"/>
                <a:ea typeface="Arial"/>
                <a:cs typeface="Arial"/>
                <a:sym typeface="Arial"/>
              </a:defRPr>
            </a:lvl2pPr>
            <a:lvl3pPr indent="0" lvl="2" marL="0" marR="0" rtl="0" algn="l">
              <a:spcBef>
                <a:spcPts val="0"/>
              </a:spcBef>
              <a:buNone/>
              <a:defRPr sz="1000">
                <a:solidFill>
                  <a:srgbClr val="000000"/>
                </a:solidFill>
                <a:latin typeface="Arial"/>
                <a:ea typeface="Arial"/>
                <a:cs typeface="Arial"/>
                <a:sym typeface="Arial"/>
              </a:defRPr>
            </a:lvl3pPr>
            <a:lvl4pPr indent="0" lvl="3" marL="0" marR="0" rtl="0" algn="l">
              <a:spcBef>
                <a:spcPts val="0"/>
              </a:spcBef>
              <a:buNone/>
              <a:defRPr sz="1000">
                <a:solidFill>
                  <a:srgbClr val="000000"/>
                </a:solidFill>
                <a:latin typeface="Arial"/>
                <a:ea typeface="Arial"/>
                <a:cs typeface="Arial"/>
                <a:sym typeface="Arial"/>
              </a:defRPr>
            </a:lvl4pPr>
            <a:lvl5pPr indent="0" lvl="4" marL="0" marR="0" rtl="0" algn="l">
              <a:spcBef>
                <a:spcPts val="0"/>
              </a:spcBef>
              <a:buNone/>
              <a:defRPr sz="1000">
                <a:solidFill>
                  <a:srgbClr val="000000"/>
                </a:solidFill>
                <a:latin typeface="Arial"/>
                <a:ea typeface="Arial"/>
                <a:cs typeface="Arial"/>
                <a:sym typeface="Arial"/>
              </a:defRPr>
            </a:lvl5pPr>
            <a:lvl6pPr indent="0" lvl="5" marL="0" marR="0" rtl="0" algn="l">
              <a:spcBef>
                <a:spcPts val="0"/>
              </a:spcBef>
              <a:buNone/>
              <a:defRPr sz="1000">
                <a:solidFill>
                  <a:srgbClr val="000000"/>
                </a:solidFill>
                <a:latin typeface="Arial"/>
                <a:ea typeface="Arial"/>
                <a:cs typeface="Arial"/>
                <a:sym typeface="Arial"/>
              </a:defRPr>
            </a:lvl6pPr>
            <a:lvl7pPr indent="0" lvl="6" marL="0" marR="0" rtl="0" algn="l">
              <a:spcBef>
                <a:spcPts val="0"/>
              </a:spcBef>
              <a:buNone/>
              <a:defRPr sz="1000">
                <a:solidFill>
                  <a:srgbClr val="000000"/>
                </a:solidFill>
                <a:latin typeface="Arial"/>
                <a:ea typeface="Arial"/>
                <a:cs typeface="Arial"/>
                <a:sym typeface="Arial"/>
              </a:defRPr>
            </a:lvl7pPr>
            <a:lvl8pPr indent="0" lvl="7" marL="0" marR="0" rtl="0" algn="l">
              <a:spcBef>
                <a:spcPts val="0"/>
              </a:spcBef>
              <a:buNone/>
              <a:defRPr sz="1000">
                <a:solidFill>
                  <a:srgbClr val="000000"/>
                </a:solidFill>
                <a:latin typeface="Arial"/>
                <a:ea typeface="Arial"/>
                <a:cs typeface="Arial"/>
                <a:sym typeface="Arial"/>
              </a:defRPr>
            </a:lvl8pPr>
            <a:lvl9pPr indent="0" lvl="8" marL="0" marR="0" rtl="0" algn="l">
              <a:spcBef>
                <a:spcPts val="0"/>
              </a:spcBef>
              <a:buNone/>
              <a:defRPr sz="10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9" name="Google Shape;19;p4"/>
          <p:cNvSpPr txBox="1"/>
          <p:nvPr>
            <p:ph type="title"/>
          </p:nvPr>
        </p:nvSpPr>
        <p:spPr>
          <a:xfrm>
            <a:off x="457200" y="205979"/>
            <a:ext cx="8229600" cy="72808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accent2"/>
              </a:buClr>
              <a:buSzPts val="3200"/>
              <a:buFont typeface="Arial"/>
              <a:buNone/>
              <a:defRPr b="0" i="0" sz="3200" u="none" cap="none" strike="noStrike">
                <a:solidFill>
                  <a:schemeClr val="accent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4"/>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Slide - Title">
  <p:cSld name="Image Slide - Title">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5"/>
          <p:cNvSpPr txBox="1"/>
          <p:nvPr>
            <p:ph idx="12" type="sldNum"/>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000000"/>
                </a:solidFill>
                <a:latin typeface="Arial"/>
                <a:ea typeface="Arial"/>
                <a:cs typeface="Arial"/>
                <a:sym typeface="Arial"/>
              </a:defRPr>
            </a:lvl1pPr>
            <a:lvl2pPr indent="0" lvl="1" marL="0" marR="0" rtl="0" algn="l">
              <a:spcBef>
                <a:spcPts val="0"/>
              </a:spcBef>
              <a:buNone/>
              <a:defRPr sz="1000">
                <a:solidFill>
                  <a:srgbClr val="000000"/>
                </a:solidFill>
                <a:latin typeface="Arial"/>
                <a:ea typeface="Arial"/>
                <a:cs typeface="Arial"/>
                <a:sym typeface="Arial"/>
              </a:defRPr>
            </a:lvl2pPr>
            <a:lvl3pPr indent="0" lvl="2" marL="0" marR="0" rtl="0" algn="l">
              <a:spcBef>
                <a:spcPts val="0"/>
              </a:spcBef>
              <a:buNone/>
              <a:defRPr sz="1000">
                <a:solidFill>
                  <a:srgbClr val="000000"/>
                </a:solidFill>
                <a:latin typeface="Arial"/>
                <a:ea typeface="Arial"/>
                <a:cs typeface="Arial"/>
                <a:sym typeface="Arial"/>
              </a:defRPr>
            </a:lvl3pPr>
            <a:lvl4pPr indent="0" lvl="3" marL="0" marR="0" rtl="0" algn="l">
              <a:spcBef>
                <a:spcPts val="0"/>
              </a:spcBef>
              <a:buNone/>
              <a:defRPr sz="1000">
                <a:solidFill>
                  <a:srgbClr val="000000"/>
                </a:solidFill>
                <a:latin typeface="Arial"/>
                <a:ea typeface="Arial"/>
                <a:cs typeface="Arial"/>
                <a:sym typeface="Arial"/>
              </a:defRPr>
            </a:lvl4pPr>
            <a:lvl5pPr indent="0" lvl="4" marL="0" marR="0" rtl="0" algn="l">
              <a:spcBef>
                <a:spcPts val="0"/>
              </a:spcBef>
              <a:buNone/>
              <a:defRPr sz="1000">
                <a:solidFill>
                  <a:srgbClr val="000000"/>
                </a:solidFill>
                <a:latin typeface="Arial"/>
                <a:ea typeface="Arial"/>
                <a:cs typeface="Arial"/>
                <a:sym typeface="Arial"/>
              </a:defRPr>
            </a:lvl5pPr>
            <a:lvl6pPr indent="0" lvl="5" marL="0" marR="0" rtl="0" algn="l">
              <a:spcBef>
                <a:spcPts val="0"/>
              </a:spcBef>
              <a:buNone/>
              <a:defRPr sz="1000">
                <a:solidFill>
                  <a:srgbClr val="000000"/>
                </a:solidFill>
                <a:latin typeface="Arial"/>
                <a:ea typeface="Arial"/>
                <a:cs typeface="Arial"/>
                <a:sym typeface="Arial"/>
              </a:defRPr>
            </a:lvl6pPr>
            <a:lvl7pPr indent="0" lvl="6" marL="0" marR="0" rtl="0" algn="l">
              <a:spcBef>
                <a:spcPts val="0"/>
              </a:spcBef>
              <a:buNone/>
              <a:defRPr sz="1000">
                <a:solidFill>
                  <a:srgbClr val="000000"/>
                </a:solidFill>
                <a:latin typeface="Arial"/>
                <a:ea typeface="Arial"/>
                <a:cs typeface="Arial"/>
                <a:sym typeface="Arial"/>
              </a:defRPr>
            </a:lvl7pPr>
            <a:lvl8pPr indent="0" lvl="7" marL="0" marR="0" rtl="0" algn="l">
              <a:spcBef>
                <a:spcPts val="0"/>
              </a:spcBef>
              <a:buNone/>
              <a:defRPr sz="1000">
                <a:solidFill>
                  <a:srgbClr val="000000"/>
                </a:solidFill>
                <a:latin typeface="Arial"/>
                <a:ea typeface="Arial"/>
                <a:cs typeface="Arial"/>
                <a:sym typeface="Arial"/>
              </a:defRPr>
            </a:lvl8pPr>
            <a:lvl9pPr indent="0" lvl="8" marL="0" marR="0" rtl="0" algn="l">
              <a:spcBef>
                <a:spcPts val="0"/>
              </a:spcBef>
              <a:buNone/>
              <a:defRPr sz="10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3" name="Google Shape;23;p5"/>
          <p:cNvSpPr/>
          <p:nvPr>
            <p:ph idx="2" type="pic"/>
          </p:nvPr>
        </p:nvSpPr>
        <p:spPr>
          <a:xfrm>
            <a:off x="457199" y="942257"/>
            <a:ext cx="8334477" cy="3644747"/>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Slide">
  <p:cSld name="Image Slide">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idx="12" type="sldNum"/>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000000"/>
                </a:solidFill>
                <a:latin typeface="Arial"/>
                <a:ea typeface="Arial"/>
                <a:cs typeface="Arial"/>
                <a:sym typeface="Arial"/>
              </a:defRPr>
            </a:lvl1pPr>
            <a:lvl2pPr indent="0" lvl="1" marL="0" marR="0" rtl="0" algn="l">
              <a:spcBef>
                <a:spcPts val="0"/>
              </a:spcBef>
              <a:buNone/>
              <a:defRPr sz="1000">
                <a:solidFill>
                  <a:srgbClr val="000000"/>
                </a:solidFill>
                <a:latin typeface="Arial"/>
                <a:ea typeface="Arial"/>
                <a:cs typeface="Arial"/>
                <a:sym typeface="Arial"/>
              </a:defRPr>
            </a:lvl2pPr>
            <a:lvl3pPr indent="0" lvl="2" marL="0" marR="0" rtl="0" algn="l">
              <a:spcBef>
                <a:spcPts val="0"/>
              </a:spcBef>
              <a:buNone/>
              <a:defRPr sz="1000">
                <a:solidFill>
                  <a:srgbClr val="000000"/>
                </a:solidFill>
                <a:latin typeface="Arial"/>
                <a:ea typeface="Arial"/>
                <a:cs typeface="Arial"/>
                <a:sym typeface="Arial"/>
              </a:defRPr>
            </a:lvl3pPr>
            <a:lvl4pPr indent="0" lvl="3" marL="0" marR="0" rtl="0" algn="l">
              <a:spcBef>
                <a:spcPts val="0"/>
              </a:spcBef>
              <a:buNone/>
              <a:defRPr sz="1000">
                <a:solidFill>
                  <a:srgbClr val="000000"/>
                </a:solidFill>
                <a:latin typeface="Arial"/>
                <a:ea typeface="Arial"/>
                <a:cs typeface="Arial"/>
                <a:sym typeface="Arial"/>
              </a:defRPr>
            </a:lvl4pPr>
            <a:lvl5pPr indent="0" lvl="4" marL="0" marR="0" rtl="0" algn="l">
              <a:spcBef>
                <a:spcPts val="0"/>
              </a:spcBef>
              <a:buNone/>
              <a:defRPr sz="1000">
                <a:solidFill>
                  <a:srgbClr val="000000"/>
                </a:solidFill>
                <a:latin typeface="Arial"/>
                <a:ea typeface="Arial"/>
                <a:cs typeface="Arial"/>
                <a:sym typeface="Arial"/>
              </a:defRPr>
            </a:lvl5pPr>
            <a:lvl6pPr indent="0" lvl="5" marL="0" marR="0" rtl="0" algn="l">
              <a:spcBef>
                <a:spcPts val="0"/>
              </a:spcBef>
              <a:buNone/>
              <a:defRPr sz="1000">
                <a:solidFill>
                  <a:srgbClr val="000000"/>
                </a:solidFill>
                <a:latin typeface="Arial"/>
                <a:ea typeface="Arial"/>
                <a:cs typeface="Arial"/>
                <a:sym typeface="Arial"/>
              </a:defRPr>
            </a:lvl6pPr>
            <a:lvl7pPr indent="0" lvl="6" marL="0" marR="0" rtl="0" algn="l">
              <a:spcBef>
                <a:spcPts val="0"/>
              </a:spcBef>
              <a:buNone/>
              <a:defRPr sz="1000">
                <a:solidFill>
                  <a:srgbClr val="000000"/>
                </a:solidFill>
                <a:latin typeface="Arial"/>
                <a:ea typeface="Arial"/>
                <a:cs typeface="Arial"/>
                <a:sym typeface="Arial"/>
              </a:defRPr>
            </a:lvl7pPr>
            <a:lvl8pPr indent="0" lvl="7" marL="0" marR="0" rtl="0" algn="l">
              <a:spcBef>
                <a:spcPts val="0"/>
              </a:spcBef>
              <a:buNone/>
              <a:defRPr sz="1000">
                <a:solidFill>
                  <a:srgbClr val="000000"/>
                </a:solidFill>
                <a:latin typeface="Arial"/>
                <a:ea typeface="Arial"/>
                <a:cs typeface="Arial"/>
                <a:sym typeface="Arial"/>
              </a:defRPr>
            </a:lvl8pPr>
            <a:lvl9pPr indent="0" lvl="8" marL="0" marR="0" rtl="0" algn="l">
              <a:spcBef>
                <a:spcPts val="0"/>
              </a:spcBef>
              <a:buNone/>
              <a:defRPr sz="10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 name="Google Shape;26;p6"/>
          <p:cNvSpPr/>
          <p:nvPr>
            <p:ph idx="2" type="pic"/>
          </p:nvPr>
        </p:nvSpPr>
        <p:spPr>
          <a:xfrm>
            <a:off x="457199" y="286775"/>
            <a:ext cx="8375445" cy="430023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mpowers@keywcorp.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29.png"/><Relationship Id="rId5"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37.png"/><Relationship Id="rId5" Type="http://schemas.openxmlformats.org/officeDocument/2006/relationships/image" Target="../media/image26.png"/><Relationship Id="rId6"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32.png"/><Relationship Id="rId6"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hyperlink" Target="https://www.opensourcerer.us/hgcmop/hom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6.png"/><Relationship Id="rId10" Type="http://schemas.openxmlformats.org/officeDocument/2006/relationships/image" Target="../media/image16.png"/><Relationship Id="rId9"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2.png"/><Relationship Id="rId7" Type="http://schemas.openxmlformats.org/officeDocument/2006/relationships/image" Target="../media/image24.png"/><Relationship Id="rId8"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 name="Shape 30"/>
        <p:cNvGrpSpPr/>
        <p:nvPr/>
      </p:nvGrpSpPr>
      <p:grpSpPr>
        <a:xfrm>
          <a:off x="0" y="0"/>
          <a:ext cx="0" cy="0"/>
          <a:chOff x="0" y="0"/>
          <a:chExt cx="0" cy="0"/>
        </a:xfrm>
      </p:grpSpPr>
      <p:sp>
        <p:nvSpPr>
          <p:cNvPr id="31" name="Google Shape;31;p7"/>
          <p:cNvSpPr txBox="1"/>
          <p:nvPr>
            <p:ph type="ctrTitle"/>
          </p:nvPr>
        </p:nvSpPr>
        <p:spPr>
          <a:xfrm>
            <a:off x="1868128" y="2068090"/>
            <a:ext cx="6391952" cy="224482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3600"/>
              <a:buFont typeface="Arial"/>
              <a:buNone/>
            </a:pPr>
            <a:r>
              <a:rPr lang="en-US" sz="3600"/>
              <a:t>KEYW SOURCERER</a:t>
            </a:r>
            <a:br>
              <a:rPr lang="en-US" sz="3600"/>
            </a:br>
            <a:r>
              <a:rPr lang="en-US" sz="3240"/>
              <a:t>NGA Disparate Data Challenge</a:t>
            </a:r>
            <a:br>
              <a:rPr lang="en-US" sz="3600"/>
            </a:br>
            <a:endParaRPr sz="3600"/>
          </a:p>
        </p:txBody>
      </p:sp>
      <p:sp>
        <p:nvSpPr>
          <p:cNvPr id="32" name="Google Shape;32;p7"/>
          <p:cNvSpPr txBox="1"/>
          <p:nvPr/>
        </p:nvSpPr>
        <p:spPr>
          <a:xfrm>
            <a:off x="4019550" y="95488"/>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sp>
        <p:nvSpPr>
          <p:cNvPr id="33" name="Google Shape;33;p7"/>
          <p:cNvSpPr txBox="1"/>
          <p:nvPr/>
        </p:nvSpPr>
        <p:spPr>
          <a:xfrm>
            <a:off x="4019550" y="4798813"/>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sp>
        <p:nvSpPr>
          <p:cNvPr id="34" name="Google Shape;34;p7"/>
          <p:cNvSpPr txBox="1"/>
          <p:nvPr/>
        </p:nvSpPr>
        <p:spPr>
          <a:xfrm>
            <a:off x="1569720" y="3566160"/>
            <a:ext cx="6882525"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Organization Name:  </a:t>
            </a:r>
            <a:r>
              <a:rPr b="1" lang="en-US" sz="1800">
                <a:solidFill>
                  <a:schemeClr val="dk1"/>
                </a:solidFill>
                <a:latin typeface="Calibri"/>
                <a:ea typeface="Calibri"/>
                <a:cs typeface="Calibri"/>
                <a:sym typeface="Calibri"/>
              </a:rPr>
              <a:t>KEYW Corporation, Inc.</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POC: </a:t>
            </a:r>
            <a:r>
              <a:rPr b="1" lang="en-US" sz="1800">
                <a:solidFill>
                  <a:schemeClr val="dk1"/>
                </a:solidFill>
                <a:latin typeface="Calibri"/>
                <a:ea typeface="Calibri"/>
                <a:cs typeface="Calibri"/>
                <a:sym typeface="Calibri"/>
              </a:rPr>
              <a:t>Mark E. Powers</a:t>
            </a:r>
            <a:r>
              <a:rPr lang="en-US" sz="1800">
                <a:solidFill>
                  <a:schemeClr val="dk1"/>
                </a:solidFill>
                <a:latin typeface="Calibri"/>
                <a:ea typeface="Calibri"/>
                <a:cs typeface="Calibri"/>
                <a:sym typeface="Calibri"/>
              </a:rPr>
              <a:t>, Deputy Director, KEYW Geospatial Program Office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Email: </a:t>
            </a:r>
            <a:r>
              <a:rPr lang="en-US" sz="1800" u="sng">
                <a:solidFill>
                  <a:schemeClr val="hlink"/>
                </a:solidFill>
                <a:latin typeface="Calibri"/>
                <a:ea typeface="Calibri"/>
                <a:cs typeface="Calibri"/>
                <a:sym typeface="Calibri"/>
                <a:hlinkClick r:id="rId3"/>
              </a:rPr>
              <a:t>mpowers@keywcorp.com</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Phone: </a:t>
            </a:r>
            <a:r>
              <a:rPr b="1" lang="en-US" sz="1800">
                <a:solidFill>
                  <a:schemeClr val="dk1"/>
                </a:solidFill>
                <a:latin typeface="Calibri"/>
                <a:ea typeface="Calibri"/>
                <a:cs typeface="Calibri"/>
                <a:sym typeface="Calibri"/>
              </a:rPr>
              <a:t>(703)864-7384</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p14:dur="10">
        <p:fade thruBlk="1"/>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16"/>
          <p:cNvSpPr txBox="1"/>
          <p:nvPr>
            <p:ph type="title"/>
          </p:nvPr>
        </p:nvSpPr>
        <p:spPr>
          <a:xfrm>
            <a:off x="457200" y="285491"/>
            <a:ext cx="8229600" cy="5758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2"/>
              </a:buClr>
              <a:buSzPts val="2880"/>
              <a:buFont typeface="Arial"/>
              <a:buNone/>
            </a:pPr>
            <a:r>
              <a:rPr lang="en-US" sz="2880"/>
              <a:t>KEYW SOURCERER: Enhancement Pipeline</a:t>
            </a:r>
            <a:endParaRPr sz="2880"/>
          </a:p>
        </p:txBody>
      </p:sp>
      <p:sp>
        <p:nvSpPr>
          <p:cNvPr id="217" name="Google Shape;217;p16"/>
          <p:cNvSpPr txBox="1"/>
          <p:nvPr>
            <p:ph idx="12" type="sldNum"/>
          </p:nvPr>
        </p:nvSpPr>
        <p:spPr>
          <a:xfrm>
            <a:off x="457200" y="4767263"/>
            <a:ext cx="2133600" cy="2738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18" name="Google Shape;218;p16"/>
          <p:cNvSpPr/>
          <p:nvPr/>
        </p:nvSpPr>
        <p:spPr>
          <a:xfrm>
            <a:off x="5257800" y="1371600"/>
            <a:ext cx="3886200" cy="31394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 name="Google Shape;219;p16"/>
          <p:cNvSpPr/>
          <p:nvPr/>
        </p:nvSpPr>
        <p:spPr>
          <a:xfrm rot="5400000">
            <a:off x="3904016" y="741335"/>
            <a:ext cx="847937" cy="6766910"/>
          </a:xfrm>
          <a:prstGeom prst="can">
            <a:avLst>
              <a:gd fmla="val 25000" name="adj"/>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Arial"/>
              <a:ea typeface="Arial"/>
              <a:cs typeface="Arial"/>
              <a:sym typeface="Arial"/>
            </a:endParaRPr>
          </a:p>
        </p:txBody>
      </p:sp>
      <p:sp>
        <p:nvSpPr>
          <p:cNvPr id="220" name="Google Shape;220;p16"/>
          <p:cNvSpPr/>
          <p:nvPr/>
        </p:nvSpPr>
        <p:spPr>
          <a:xfrm rot="5400000">
            <a:off x="7181928" y="3851722"/>
            <a:ext cx="1025452" cy="490772"/>
          </a:xfrm>
          <a:prstGeom prst="can">
            <a:avLst>
              <a:gd fmla="val 25000" name="adj"/>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Arial"/>
              <a:ea typeface="Arial"/>
              <a:cs typeface="Arial"/>
              <a:sym typeface="Arial"/>
            </a:endParaRPr>
          </a:p>
        </p:txBody>
      </p:sp>
      <p:grpSp>
        <p:nvGrpSpPr>
          <p:cNvPr id="221" name="Google Shape;221;p16"/>
          <p:cNvGrpSpPr/>
          <p:nvPr/>
        </p:nvGrpSpPr>
        <p:grpSpPr>
          <a:xfrm>
            <a:off x="1054380" y="3886244"/>
            <a:ext cx="6669039" cy="485021"/>
            <a:chOff x="3259" y="795985"/>
            <a:chExt cx="6669039" cy="485021"/>
          </a:xfrm>
        </p:grpSpPr>
        <p:sp>
          <p:nvSpPr>
            <p:cNvPr id="222" name="Google Shape;222;p16"/>
            <p:cNvSpPr/>
            <p:nvPr/>
          </p:nvSpPr>
          <p:spPr>
            <a:xfrm>
              <a:off x="3259" y="795985"/>
              <a:ext cx="1212552" cy="485021"/>
            </a:xfrm>
            <a:prstGeom prst="chevron">
              <a:avLst>
                <a:gd fmla="val 50000" name="adj"/>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txBox="1"/>
            <p:nvPr/>
          </p:nvSpPr>
          <p:spPr>
            <a:xfrm>
              <a:off x="245770" y="795985"/>
              <a:ext cx="727531" cy="485021"/>
            </a:xfrm>
            <a:prstGeom prst="rect">
              <a:avLst/>
            </a:prstGeom>
            <a:noFill/>
            <a:ln>
              <a:noFill/>
            </a:ln>
          </p:spPr>
          <p:txBody>
            <a:bodyPr anchorCtr="0" anchor="ctr" bIns="13325" lIns="40000" spcFirstLastPara="1" rIns="13325" wrap="square" tIns="13325">
              <a:noAutofit/>
            </a:bodyPr>
            <a:lstStyle/>
            <a:p>
              <a:pPr indent="0" lvl="0" marL="0" marR="0" rtl="0" algn="ctr">
                <a:lnSpc>
                  <a:spcPct val="90000"/>
                </a:lnSpc>
                <a:spcBef>
                  <a:spcPts val="0"/>
                </a:spcBef>
                <a:spcAft>
                  <a:spcPts val="0"/>
                </a:spcAft>
                <a:buNone/>
              </a:pPr>
              <a:r>
                <a:rPr lang="en-US" sz="1000">
                  <a:solidFill>
                    <a:schemeClr val="lt1"/>
                  </a:solidFill>
                  <a:latin typeface="Calibri"/>
                  <a:ea typeface="Calibri"/>
                  <a:cs typeface="Calibri"/>
                  <a:sym typeface="Calibri"/>
                </a:rPr>
                <a:t>Text &amp; Imagery Extraction</a:t>
              </a:r>
              <a:endParaRPr sz="1000">
                <a:solidFill>
                  <a:schemeClr val="lt1"/>
                </a:solidFill>
                <a:latin typeface="Calibri"/>
                <a:ea typeface="Calibri"/>
                <a:cs typeface="Calibri"/>
                <a:sym typeface="Calibri"/>
              </a:endParaRPr>
            </a:p>
          </p:txBody>
        </p:sp>
        <p:sp>
          <p:nvSpPr>
            <p:cNvPr id="224" name="Google Shape;224;p16"/>
            <p:cNvSpPr/>
            <p:nvPr/>
          </p:nvSpPr>
          <p:spPr>
            <a:xfrm>
              <a:off x="1094556" y="795985"/>
              <a:ext cx="1212552" cy="485021"/>
            </a:xfrm>
            <a:prstGeom prst="chevron">
              <a:avLst>
                <a:gd fmla="val 50000" name="adj"/>
              </a:avLst>
            </a:prstGeom>
            <a:solidFill>
              <a:srgbClr val="73BB3E"/>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
            <p:cNvSpPr txBox="1"/>
            <p:nvPr/>
          </p:nvSpPr>
          <p:spPr>
            <a:xfrm>
              <a:off x="1337067" y="795985"/>
              <a:ext cx="727531" cy="485021"/>
            </a:xfrm>
            <a:prstGeom prst="rect">
              <a:avLst/>
            </a:prstGeom>
            <a:noFill/>
            <a:ln>
              <a:noFill/>
            </a:ln>
          </p:spPr>
          <p:txBody>
            <a:bodyPr anchorCtr="0" anchor="ctr" bIns="13325" lIns="40000" spcFirstLastPara="1" rIns="13325" wrap="square" tIns="13325">
              <a:noAutofit/>
            </a:bodyPr>
            <a:lstStyle/>
            <a:p>
              <a:pPr indent="0" lvl="0" marL="0" marR="0" rtl="0" algn="ctr">
                <a:lnSpc>
                  <a:spcPct val="90000"/>
                </a:lnSpc>
                <a:spcBef>
                  <a:spcPts val="0"/>
                </a:spcBef>
                <a:spcAft>
                  <a:spcPts val="0"/>
                </a:spcAft>
                <a:buNone/>
              </a:pPr>
              <a:r>
                <a:rPr lang="en-US" sz="1000">
                  <a:solidFill>
                    <a:schemeClr val="lt1"/>
                  </a:solidFill>
                  <a:latin typeface="Calibri"/>
                  <a:ea typeface="Calibri"/>
                  <a:cs typeface="Calibri"/>
                  <a:sym typeface="Calibri"/>
                </a:rPr>
                <a:t>Language Translation</a:t>
              </a:r>
              <a:endParaRPr sz="1000">
                <a:solidFill>
                  <a:schemeClr val="lt1"/>
                </a:solidFill>
                <a:latin typeface="Calibri"/>
                <a:ea typeface="Calibri"/>
                <a:cs typeface="Calibri"/>
                <a:sym typeface="Calibri"/>
              </a:endParaRPr>
            </a:p>
          </p:txBody>
        </p:sp>
        <p:sp>
          <p:nvSpPr>
            <p:cNvPr id="226" name="Google Shape;226;p16"/>
            <p:cNvSpPr/>
            <p:nvPr/>
          </p:nvSpPr>
          <p:spPr>
            <a:xfrm>
              <a:off x="2185854" y="795985"/>
              <a:ext cx="1212552" cy="485021"/>
            </a:xfrm>
            <a:prstGeom prst="chevron">
              <a:avLst>
                <a:gd fmla="val 50000" name="adj"/>
              </a:avLst>
            </a:prstGeom>
            <a:solidFill>
              <a:srgbClr val="E55B2E"/>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6"/>
            <p:cNvSpPr txBox="1"/>
            <p:nvPr/>
          </p:nvSpPr>
          <p:spPr>
            <a:xfrm>
              <a:off x="2428365" y="795985"/>
              <a:ext cx="727531" cy="485021"/>
            </a:xfrm>
            <a:prstGeom prst="rect">
              <a:avLst/>
            </a:prstGeom>
            <a:noFill/>
            <a:ln>
              <a:noFill/>
            </a:ln>
          </p:spPr>
          <p:txBody>
            <a:bodyPr anchorCtr="0" anchor="ctr" bIns="13325" lIns="40000" spcFirstLastPara="1" rIns="13325" wrap="square" tIns="13325">
              <a:noAutofit/>
            </a:bodyPr>
            <a:lstStyle/>
            <a:p>
              <a:pPr indent="0" lvl="0" marL="0" marR="0" rtl="0" algn="ctr">
                <a:lnSpc>
                  <a:spcPct val="90000"/>
                </a:lnSpc>
                <a:spcBef>
                  <a:spcPts val="0"/>
                </a:spcBef>
                <a:spcAft>
                  <a:spcPts val="0"/>
                </a:spcAft>
                <a:buNone/>
              </a:pPr>
              <a:r>
                <a:rPr lang="en-US" sz="1000">
                  <a:solidFill>
                    <a:schemeClr val="lt1"/>
                  </a:solidFill>
                  <a:latin typeface="Calibri"/>
                  <a:ea typeface="Calibri"/>
                  <a:cs typeface="Calibri"/>
                  <a:sym typeface="Calibri"/>
                </a:rPr>
                <a:t>Entity Extraction</a:t>
              </a:r>
              <a:endParaRPr sz="1000">
                <a:solidFill>
                  <a:schemeClr val="lt1"/>
                </a:solidFill>
                <a:latin typeface="Calibri"/>
                <a:ea typeface="Calibri"/>
                <a:cs typeface="Calibri"/>
                <a:sym typeface="Calibri"/>
              </a:endParaRPr>
            </a:p>
          </p:txBody>
        </p:sp>
        <p:sp>
          <p:nvSpPr>
            <p:cNvPr id="228" name="Google Shape;228;p16"/>
            <p:cNvSpPr/>
            <p:nvPr/>
          </p:nvSpPr>
          <p:spPr>
            <a:xfrm>
              <a:off x="3277151" y="795985"/>
              <a:ext cx="1212552" cy="485021"/>
            </a:xfrm>
            <a:prstGeom prst="chevron">
              <a:avLst>
                <a:gd fmla="val 50000" name="adj"/>
              </a:avLst>
            </a:prstGeom>
            <a:solidFill>
              <a:srgbClr val="A1351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6"/>
            <p:cNvSpPr txBox="1"/>
            <p:nvPr/>
          </p:nvSpPr>
          <p:spPr>
            <a:xfrm>
              <a:off x="3519662" y="795985"/>
              <a:ext cx="727531" cy="485021"/>
            </a:xfrm>
            <a:prstGeom prst="rect">
              <a:avLst/>
            </a:prstGeom>
            <a:noFill/>
            <a:ln>
              <a:noFill/>
            </a:ln>
          </p:spPr>
          <p:txBody>
            <a:bodyPr anchorCtr="0" anchor="ctr" bIns="13325" lIns="40000" spcFirstLastPara="1" rIns="13325" wrap="square" tIns="13325">
              <a:noAutofit/>
            </a:bodyPr>
            <a:lstStyle/>
            <a:p>
              <a:pPr indent="0" lvl="0" marL="0" marR="0" rtl="0" algn="ctr">
                <a:lnSpc>
                  <a:spcPct val="90000"/>
                </a:lnSpc>
                <a:spcBef>
                  <a:spcPts val="0"/>
                </a:spcBef>
                <a:spcAft>
                  <a:spcPts val="0"/>
                </a:spcAft>
                <a:buNone/>
              </a:pPr>
              <a:r>
                <a:rPr lang="en-US" sz="1000">
                  <a:solidFill>
                    <a:schemeClr val="lt1"/>
                  </a:solidFill>
                  <a:latin typeface="Calibri"/>
                  <a:ea typeface="Calibri"/>
                  <a:cs typeface="Calibri"/>
                  <a:sym typeface="Calibri"/>
                </a:rPr>
                <a:t>Metadata Extraction</a:t>
              </a:r>
              <a:endParaRPr sz="1000">
                <a:solidFill>
                  <a:schemeClr val="lt1"/>
                </a:solidFill>
                <a:latin typeface="Calibri"/>
                <a:ea typeface="Calibri"/>
                <a:cs typeface="Calibri"/>
                <a:sym typeface="Calibri"/>
              </a:endParaRPr>
            </a:p>
          </p:txBody>
        </p:sp>
        <p:sp>
          <p:nvSpPr>
            <p:cNvPr id="230" name="Google Shape;230;p16"/>
            <p:cNvSpPr/>
            <p:nvPr/>
          </p:nvSpPr>
          <p:spPr>
            <a:xfrm>
              <a:off x="4368449" y="795985"/>
              <a:ext cx="1212552" cy="485021"/>
            </a:xfrm>
            <a:prstGeom prst="chevron">
              <a:avLst>
                <a:gd fmla="val 50000" name="adj"/>
              </a:avLst>
            </a:prstGeom>
            <a:solidFill>
              <a:schemeClr val="accent6"/>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6"/>
            <p:cNvSpPr txBox="1"/>
            <p:nvPr/>
          </p:nvSpPr>
          <p:spPr>
            <a:xfrm>
              <a:off x="4610960" y="795985"/>
              <a:ext cx="727531" cy="485021"/>
            </a:xfrm>
            <a:prstGeom prst="rect">
              <a:avLst/>
            </a:prstGeom>
            <a:noFill/>
            <a:ln>
              <a:noFill/>
            </a:ln>
          </p:spPr>
          <p:txBody>
            <a:bodyPr anchorCtr="0" anchor="ctr" bIns="13325" lIns="40000" spcFirstLastPara="1" rIns="13325" wrap="square" tIns="13325">
              <a:noAutofit/>
            </a:bodyPr>
            <a:lstStyle/>
            <a:p>
              <a:pPr indent="0" lvl="0" marL="0" marR="0" rtl="0" algn="ctr">
                <a:lnSpc>
                  <a:spcPct val="90000"/>
                </a:lnSpc>
                <a:spcBef>
                  <a:spcPts val="0"/>
                </a:spcBef>
                <a:spcAft>
                  <a:spcPts val="0"/>
                </a:spcAft>
                <a:buNone/>
              </a:pPr>
              <a:r>
                <a:rPr lang="en-US" sz="1000">
                  <a:solidFill>
                    <a:schemeClr val="lt1"/>
                  </a:solidFill>
                  <a:latin typeface="Calibri"/>
                  <a:ea typeface="Calibri"/>
                  <a:cs typeface="Calibri"/>
                  <a:sym typeface="Calibri"/>
                </a:rPr>
                <a:t>Data Profiling</a:t>
              </a:r>
              <a:endParaRPr sz="1000">
                <a:solidFill>
                  <a:schemeClr val="lt1"/>
                </a:solidFill>
                <a:latin typeface="Calibri"/>
                <a:ea typeface="Calibri"/>
                <a:cs typeface="Calibri"/>
                <a:sym typeface="Calibri"/>
              </a:endParaRPr>
            </a:p>
          </p:txBody>
        </p:sp>
        <p:sp>
          <p:nvSpPr>
            <p:cNvPr id="232" name="Google Shape;232;p16"/>
            <p:cNvSpPr/>
            <p:nvPr/>
          </p:nvSpPr>
          <p:spPr>
            <a:xfrm>
              <a:off x="5459746" y="795985"/>
              <a:ext cx="1212552" cy="485021"/>
            </a:xfrm>
            <a:prstGeom prst="chevron">
              <a:avLst>
                <a:gd fmla="val 50000" name="adj"/>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6"/>
            <p:cNvSpPr txBox="1"/>
            <p:nvPr/>
          </p:nvSpPr>
          <p:spPr>
            <a:xfrm>
              <a:off x="5702257" y="795985"/>
              <a:ext cx="727531" cy="485021"/>
            </a:xfrm>
            <a:prstGeom prst="rect">
              <a:avLst/>
            </a:prstGeom>
            <a:noFill/>
            <a:ln>
              <a:noFill/>
            </a:ln>
          </p:spPr>
          <p:txBody>
            <a:bodyPr anchorCtr="0" anchor="ctr" bIns="13325" lIns="40000" spcFirstLastPara="1" rIns="13325" wrap="square" tIns="13325">
              <a:noAutofit/>
            </a:bodyPr>
            <a:lstStyle/>
            <a:p>
              <a:pPr indent="0" lvl="0" marL="0" marR="0" rtl="0" algn="ctr">
                <a:lnSpc>
                  <a:spcPct val="90000"/>
                </a:lnSpc>
                <a:spcBef>
                  <a:spcPts val="0"/>
                </a:spcBef>
                <a:spcAft>
                  <a:spcPts val="0"/>
                </a:spcAft>
                <a:buNone/>
              </a:pPr>
              <a:r>
                <a:rPr lang="en-US" sz="1000">
                  <a:solidFill>
                    <a:schemeClr val="lt1"/>
                  </a:solidFill>
                  <a:latin typeface="Calibri"/>
                  <a:ea typeface="Calibri"/>
                  <a:cs typeface="Calibri"/>
                  <a:sym typeface="Calibri"/>
                </a:rPr>
                <a:t>Data indexing</a:t>
              </a:r>
              <a:endParaRPr sz="1000">
                <a:solidFill>
                  <a:schemeClr val="lt1"/>
                </a:solidFill>
                <a:latin typeface="Calibri"/>
                <a:ea typeface="Calibri"/>
                <a:cs typeface="Calibri"/>
                <a:sym typeface="Calibri"/>
              </a:endParaRPr>
            </a:p>
          </p:txBody>
        </p:sp>
      </p:grpSp>
      <p:sp>
        <p:nvSpPr>
          <p:cNvPr id="234" name="Google Shape;234;p16"/>
          <p:cNvSpPr txBox="1"/>
          <p:nvPr>
            <p:ph idx="1" type="body"/>
          </p:nvPr>
        </p:nvSpPr>
        <p:spPr>
          <a:xfrm>
            <a:off x="234000" y="1071504"/>
            <a:ext cx="6224400" cy="2682963"/>
          </a:xfrm>
          <a:prstGeom prst="rect">
            <a:avLst/>
          </a:prstGeom>
          <a:noFill/>
          <a:ln>
            <a:noFill/>
          </a:ln>
        </p:spPr>
        <p:txBody>
          <a:bodyPr anchorCtr="0" anchor="t" bIns="45700" lIns="91425" spcFirstLastPara="1" rIns="91425" wrap="square" tIns="45700">
            <a:noAutofit/>
          </a:bodyPr>
          <a:lstStyle/>
          <a:p>
            <a:pPr indent="0" lvl="0" marL="4572" rtl="0" algn="l">
              <a:spcBef>
                <a:spcPts val="0"/>
              </a:spcBef>
              <a:spcAft>
                <a:spcPts val="0"/>
              </a:spcAft>
              <a:buClr>
                <a:schemeClr val="accent4"/>
              </a:buClr>
              <a:buSzPts val="1800"/>
              <a:buNone/>
            </a:pPr>
            <a:r>
              <a:rPr b="1" lang="en-US" sz="1800">
                <a:solidFill>
                  <a:schemeClr val="accent4"/>
                </a:solidFill>
              </a:rPr>
              <a:t>Add Context to any Content</a:t>
            </a:r>
            <a:endParaRPr/>
          </a:p>
          <a:p>
            <a:pPr indent="-342900" lvl="0" marL="347472" rtl="0" algn="l">
              <a:spcBef>
                <a:spcPts val="280"/>
              </a:spcBef>
              <a:spcAft>
                <a:spcPts val="0"/>
              </a:spcAft>
              <a:buClr>
                <a:schemeClr val="dk1"/>
              </a:buClr>
              <a:buSzPts val="1400"/>
              <a:buFont typeface="Noto Sans Symbols"/>
              <a:buChar char="▪"/>
            </a:pPr>
            <a:r>
              <a:rPr lang="en-US" sz="1400"/>
              <a:t>Optimizes disparate data types for its ultimate purpose (analysis)</a:t>
            </a:r>
            <a:endParaRPr/>
          </a:p>
          <a:p>
            <a:pPr indent="-342900" lvl="0" marL="347472" rtl="0" algn="l">
              <a:spcBef>
                <a:spcPts val="280"/>
              </a:spcBef>
              <a:spcAft>
                <a:spcPts val="0"/>
              </a:spcAft>
              <a:buClr>
                <a:schemeClr val="dk1"/>
              </a:buClr>
              <a:buSzPts val="1400"/>
              <a:buFont typeface="Noto Sans Symbols"/>
              <a:buChar char="▪"/>
            </a:pPr>
            <a:r>
              <a:rPr lang="en-US" sz="1400"/>
              <a:t>Automates manual and time-consuming data conditioning tasks </a:t>
            </a:r>
            <a:endParaRPr sz="1400"/>
          </a:p>
          <a:p>
            <a:pPr indent="-342900" lvl="0" marL="347472" rtl="0" algn="l">
              <a:spcBef>
                <a:spcPts val="280"/>
              </a:spcBef>
              <a:spcAft>
                <a:spcPts val="0"/>
              </a:spcAft>
              <a:buClr>
                <a:schemeClr val="dk1"/>
              </a:buClr>
              <a:buSzPts val="1400"/>
              <a:buFont typeface="Noto Sans Symbols"/>
              <a:buChar char="▪"/>
            </a:pPr>
            <a:r>
              <a:rPr lang="en-US" sz="1400"/>
              <a:t>Filters and facets all data based on ontological themes or keywords</a:t>
            </a:r>
            <a:endParaRPr sz="1400"/>
          </a:p>
          <a:p>
            <a:pPr indent="-342900" lvl="0" marL="347472" rtl="0" algn="l">
              <a:spcBef>
                <a:spcPts val="280"/>
              </a:spcBef>
              <a:spcAft>
                <a:spcPts val="0"/>
              </a:spcAft>
              <a:buClr>
                <a:schemeClr val="dk1"/>
              </a:buClr>
              <a:buSzPts val="1400"/>
              <a:buFont typeface="Noto Sans Symbols"/>
              <a:buChar char="▪"/>
            </a:pPr>
            <a:r>
              <a:rPr lang="en-US" sz="1400"/>
              <a:t>NMF compliant w/ automatic tagging, NAS Profiling</a:t>
            </a:r>
            <a:endParaRPr sz="1400"/>
          </a:p>
          <a:p>
            <a:pPr indent="-342900" lvl="0" marL="347472" rtl="0" algn="l">
              <a:spcBef>
                <a:spcPts val="280"/>
              </a:spcBef>
              <a:spcAft>
                <a:spcPts val="0"/>
              </a:spcAft>
              <a:buClr>
                <a:schemeClr val="dk1"/>
              </a:buClr>
              <a:buSzPts val="1400"/>
              <a:buFont typeface="Noto Sans Symbols"/>
              <a:buChar char="▪"/>
            </a:pPr>
            <a:r>
              <a:rPr lang="en-US" sz="1400"/>
              <a:t>Automatically generates mandatory DNI formatted data citation</a:t>
            </a:r>
            <a:endParaRPr/>
          </a:p>
          <a:p>
            <a:pPr indent="0" lvl="0" marL="4572" rtl="0" algn="l">
              <a:spcBef>
                <a:spcPts val="280"/>
              </a:spcBef>
              <a:spcAft>
                <a:spcPts val="0"/>
              </a:spcAft>
              <a:buClr>
                <a:schemeClr val="dk1"/>
              </a:buClr>
              <a:buSzPts val="1400"/>
              <a:buNone/>
            </a:pPr>
            <a:r>
              <a:rPr lang="en-US" sz="1400"/>
              <a:t>       needed for Intelligence Reports (at the point of data ingest)</a:t>
            </a:r>
            <a:endParaRPr sz="1400"/>
          </a:p>
          <a:p>
            <a:pPr indent="-342900" lvl="0" marL="347472" rtl="0" algn="l">
              <a:spcBef>
                <a:spcPts val="280"/>
              </a:spcBef>
              <a:spcAft>
                <a:spcPts val="0"/>
              </a:spcAft>
              <a:buClr>
                <a:schemeClr val="dk1"/>
              </a:buClr>
              <a:buSzPts val="1400"/>
              <a:buFont typeface="Noto Sans Symbols"/>
              <a:buChar char="▪"/>
            </a:pPr>
            <a:r>
              <a:rPr lang="en-US" sz="1400"/>
              <a:t>Harvest data from multiple sources simultaneously &amp; as scheduled</a:t>
            </a:r>
            <a:endParaRPr/>
          </a:p>
        </p:txBody>
      </p:sp>
      <p:sp>
        <p:nvSpPr>
          <p:cNvPr id="235" name="Google Shape;235;p16"/>
          <p:cNvSpPr txBox="1"/>
          <p:nvPr/>
        </p:nvSpPr>
        <p:spPr>
          <a:xfrm>
            <a:off x="4019550" y="72628"/>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sp>
        <p:nvSpPr>
          <p:cNvPr id="236" name="Google Shape;236;p16"/>
          <p:cNvSpPr txBox="1"/>
          <p:nvPr/>
        </p:nvSpPr>
        <p:spPr>
          <a:xfrm>
            <a:off x="4019550" y="4875013"/>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sp>
        <p:nvSpPr>
          <p:cNvPr id="237" name="Google Shape;237;p16"/>
          <p:cNvSpPr/>
          <p:nvPr/>
        </p:nvSpPr>
        <p:spPr>
          <a:xfrm>
            <a:off x="792480" y="3489960"/>
            <a:ext cx="7490460" cy="1277303"/>
          </a:xfrm>
          <a:prstGeom prst="rect">
            <a:avLst/>
          </a:prstGeom>
          <a:noFill/>
          <a:ln cap="flat" cmpd="sng" w="57150">
            <a:solidFill>
              <a:srgbClr val="C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38" name="Google Shape;238;p16"/>
          <p:cNvPicPr preferRelativeResize="0"/>
          <p:nvPr/>
        </p:nvPicPr>
        <p:blipFill rotWithShape="1">
          <a:blip r:embed="rId3">
            <a:alphaModFix/>
          </a:blip>
          <a:srcRect b="0" l="0" r="0" t="0"/>
          <a:stretch/>
        </p:blipFill>
        <p:spPr>
          <a:xfrm>
            <a:off x="6110533" y="912339"/>
            <a:ext cx="2677469" cy="2412021"/>
          </a:xfrm>
          <a:prstGeom prst="rect">
            <a:avLst/>
          </a:prstGeom>
          <a:noFill/>
          <a:ln cap="flat" cmpd="sng" w="57150">
            <a:solidFill>
              <a:srgbClr val="C00000"/>
            </a:solidFill>
            <a:prstDash val="solid"/>
            <a:miter lim="800000"/>
            <a:headEnd len="sm" w="sm" type="none"/>
            <a:tailEnd len="sm" w="sm" type="none"/>
          </a:ln>
        </p:spPr>
      </p:pic>
    </p:spTree>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17"/>
          <p:cNvSpPr txBox="1"/>
          <p:nvPr>
            <p:ph type="title"/>
          </p:nvPr>
        </p:nvSpPr>
        <p:spPr>
          <a:xfrm>
            <a:off x="457200" y="361691"/>
            <a:ext cx="8229600" cy="5758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2"/>
              </a:buClr>
              <a:buSzPts val="2400"/>
              <a:buFont typeface="Arial"/>
              <a:buNone/>
            </a:pPr>
            <a:r>
              <a:rPr lang="en-US" sz="2400"/>
              <a:t>KEYW SOURCERER: Data Visualization Dashboard</a:t>
            </a:r>
            <a:endParaRPr sz="2400"/>
          </a:p>
        </p:txBody>
      </p:sp>
      <p:sp>
        <p:nvSpPr>
          <p:cNvPr id="244" name="Google Shape;244;p17"/>
          <p:cNvSpPr/>
          <p:nvPr/>
        </p:nvSpPr>
        <p:spPr>
          <a:xfrm>
            <a:off x="5257800" y="1371600"/>
            <a:ext cx="3886200" cy="31394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17"/>
          <p:cNvSpPr txBox="1"/>
          <p:nvPr/>
        </p:nvSpPr>
        <p:spPr>
          <a:xfrm>
            <a:off x="4019550" y="72628"/>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sp>
        <p:nvSpPr>
          <p:cNvPr id="246" name="Google Shape;246;p17"/>
          <p:cNvSpPr txBox="1"/>
          <p:nvPr/>
        </p:nvSpPr>
        <p:spPr>
          <a:xfrm>
            <a:off x="4019550" y="4875013"/>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pic>
        <p:nvPicPr>
          <p:cNvPr id="247" name="Google Shape;247;p17"/>
          <p:cNvPicPr preferRelativeResize="0"/>
          <p:nvPr/>
        </p:nvPicPr>
        <p:blipFill rotWithShape="1">
          <a:blip r:embed="rId3">
            <a:alphaModFix/>
          </a:blip>
          <a:srcRect b="0" l="0" r="0" t="0"/>
          <a:stretch/>
        </p:blipFill>
        <p:spPr>
          <a:xfrm>
            <a:off x="541020" y="1205833"/>
            <a:ext cx="7857490" cy="3587147"/>
          </a:xfrm>
          <a:prstGeom prst="rect">
            <a:avLst/>
          </a:prstGeom>
          <a:noFill/>
          <a:ln cap="flat" cmpd="sng" w="57150">
            <a:solidFill>
              <a:srgbClr val="C00000"/>
            </a:solidFill>
            <a:prstDash val="solid"/>
            <a:miter lim="800000"/>
            <a:headEnd len="sm" w="sm" type="none"/>
            <a:tailEnd len="sm" w="sm" type="none"/>
          </a:ln>
        </p:spPr>
      </p:pic>
    </p:spTree>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18"/>
          <p:cNvSpPr txBox="1"/>
          <p:nvPr>
            <p:ph type="title"/>
          </p:nvPr>
        </p:nvSpPr>
        <p:spPr>
          <a:xfrm>
            <a:off x="457200" y="361691"/>
            <a:ext cx="8229600" cy="5758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2"/>
              </a:buClr>
              <a:buSzPts val="2400"/>
              <a:buFont typeface="Arial"/>
              <a:buNone/>
            </a:pPr>
            <a:r>
              <a:rPr lang="en-US" sz="2400"/>
              <a:t>KEYW SOURCERER: Data Visualization Dashboard</a:t>
            </a:r>
            <a:endParaRPr sz="2400"/>
          </a:p>
        </p:txBody>
      </p:sp>
      <p:sp>
        <p:nvSpPr>
          <p:cNvPr id="253" name="Google Shape;253;p18"/>
          <p:cNvSpPr/>
          <p:nvPr/>
        </p:nvSpPr>
        <p:spPr>
          <a:xfrm>
            <a:off x="5257800" y="1371600"/>
            <a:ext cx="3886200" cy="31394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 name="Google Shape;254;p18"/>
          <p:cNvSpPr txBox="1"/>
          <p:nvPr/>
        </p:nvSpPr>
        <p:spPr>
          <a:xfrm>
            <a:off x="4019550" y="72628"/>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sp>
        <p:nvSpPr>
          <p:cNvPr id="255" name="Google Shape;255;p18"/>
          <p:cNvSpPr txBox="1"/>
          <p:nvPr/>
        </p:nvSpPr>
        <p:spPr>
          <a:xfrm>
            <a:off x="4019550" y="4875013"/>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pic>
        <p:nvPicPr>
          <p:cNvPr id="256" name="Google Shape;256;p18"/>
          <p:cNvPicPr preferRelativeResize="0"/>
          <p:nvPr/>
        </p:nvPicPr>
        <p:blipFill rotWithShape="1">
          <a:blip r:embed="rId3">
            <a:alphaModFix/>
          </a:blip>
          <a:srcRect b="0" l="0" r="0" t="0"/>
          <a:stretch/>
        </p:blipFill>
        <p:spPr>
          <a:xfrm>
            <a:off x="347027" y="1127760"/>
            <a:ext cx="8431213" cy="3675380"/>
          </a:xfrm>
          <a:prstGeom prst="rect">
            <a:avLst/>
          </a:prstGeom>
          <a:noFill/>
          <a:ln cap="flat" cmpd="sng" w="57150">
            <a:solidFill>
              <a:srgbClr val="C00000"/>
            </a:solidFill>
            <a:prstDash val="solid"/>
            <a:miter lim="800000"/>
            <a:headEnd len="sm" w="sm" type="none"/>
            <a:tailEnd len="sm" w="sm" type="none"/>
          </a:ln>
        </p:spPr>
      </p:pic>
      <p:sp>
        <p:nvSpPr>
          <p:cNvPr id="257" name="Google Shape;257;p18"/>
          <p:cNvSpPr/>
          <p:nvPr/>
        </p:nvSpPr>
        <p:spPr>
          <a:xfrm>
            <a:off x="563880" y="2423160"/>
            <a:ext cx="899160" cy="251460"/>
          </a:xfrm>
          <a:prstGeom prst="ellipse">
            <a:avLst/>
          </a:prstGeom>
          <a:noFill/>
          <a:ln cap="flat" cmpd="sng" w="57150">
            <a:solidFill>
              <a:srgbClr val="C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 name="Google Shape;258;p18"/>
          <p:cNvSpPr txBox="1"/>
          <p:nvPr/>
        </p:nvSpPr>
        <p:spPr>
          <a:xfrm>
            <a:off x="1120140" y="3101340"/>
            <a:ext cx="1573508" cy="307777"/>
          </a:xfrm>
          <a:prstGeom prst="rect">
            <a:avLst/>
          </a:prstGeom>
          <a:solidFill>
            <a:srgbClr val="FEEA98"/>
          </a:solidFill>
          <a:ln cap="flat" cmpd="sng" w="57150">
            <a:solidFill>
              <a:srgbClr val="C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Filter by Data Type</a:t>
            </a:r>
            <a:endParaRPr b="1" sz="1400">
              <a:solidFill>
                <a:schemeClr val="dk1"/>
              </a:solidFill>
              <a:latin typeface="Calibri"/>
              <a:ea typeface="Calibri"/>
              <a:cs typeface="Calibri"/>
              <a:sym typeface="Calibri"/>
            </a:endParaRPr>
          </a:p>
        </p:txBody>
      </p:sp>
      <p:cxnSp>
        <p:nvCxnSpPr>
          <p:cNvPr id="259" name="Google Shape;259;p18"/>
          <p:cNvCxnSpPr/>
          <p:nvPr/>
        </p:nvCxnSpPr>
        <p:spPr>
          <a:xfrm rot="10800000">
            <a:off x="1303020" y="2674620"/>
            <a:ext cx="792480" cy="426720"/>
          </a:xfrm>
          <a:prstGeom prst="straightConnector1">
            <a:avLst/>
          </a:prstGeom>
          <a:noFill/>
          <a:ln cap="flat" cmpd="sng" w="25400">
            <a:solidFill>
              <a:srgbClr val="C00000"/>
            </a:solidFill>
            <a:prstDash val="solid"/>
            <a:round/>
            <a:headEnd len="sm" w="sm" type="none"/>
            <a:tailEnd len="med" w="med" type="stealth"/>
          </a:ln>
          <a:effectLst>
            <a:outerShdw blurRad="40000" rotWithShape="0" dir="5400000" dist="20000">
              <a:srgbClr val="000000">
                <a:alpha val="37647"/>
              </a:srgbClr>
            </a:outerShdw>
          </a:effectLst>
        </p:spPr>
      </p:cxnSp>
      <p:sp>
        <p:nvSpPr>
          <p:cNvPr id="260" name="Google Shape;260;p18"/>
          <p:cNvSpPr txBox="1"/>
          <p:nvPr/>
        </p:nvSpPr>
        <p:spPr>
          <a:xfrm>
            <a:off x="6553200" y="2423160"/>
            <a:ext cx="1670970" cy="307777"/>
          </a:xfrm>
          <a:prstGeom prst="rect">
            <a:avLst/>
          </a:prstGeom>
          <a:solidFill>
            <a:srgbClr val="FEEA98"/>
          </a:solidFill>
          <a:ln cap="flat" cmpd="sng" w="57150">
            <a:solidFill>
              <a:srgbClr val="C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Filter by Ingest Date</a:t>
            </a:r>
            <a:endParaRPr b="1" sz="1400">
              <a:solidFill>
                <a:schemeClr val="dk1"/>
              </a:solidFill>
              <a:latin typeface="Calibri"/>
              <a:ea typeface="Calibri"/>
              <a:cs typeface="Calibri"/>
              <a:sym typeface="Calibri"/>
            </a:endParaRPr>
          </a:p>
        </p:txBody>
      </p:sp>
      <p:sp>
        <p:nvSpPr>
          <p:cNvPr id="261" name="Google Shape;261;p18"/>
          <p:cNvSpPr/>
          <p:nvPr/>
        </p:nvSpPr>
        <p:spPr>
          <a:xfrm>
            <a:off x="5117928" y="1546860"/>
            <a:ext cx="899160" cy="251460"/>
          </a:xfrm>
          <a:prstGeom prst="ellipse">
            <a:avLst/>
          </a:prstGeom>
          <a:noFill/>
          <a:ln cap="flat" cmpd="sng" w="57150">
            <a:solidFill>
              <a:srgbClr val="C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62" name="Google Shape;262;p18"/>
          <p:cNvCxnSpPr>
            <a:stCxn id="260" idx="0"/>
          </p:cNvCxnSpPr>
          <p:nvPr/>
        </p:nvCxnSpPr>
        <p:spPr>
          <a:xfrm rot="10800000">
            <a:off x="6017085" y="1729860"/>
            <a:ext cx="1371600" cy="693300"/>
          </a:xfrm>
          <a:prstGeom prst="straightConnector1">
            <a:avLst/>
          </a:prstGeom>
          <a:noFill/>
          <a:ln cap="flat" cmpd="sng" w="28575">
            <a:solidFill>
              <a:srgbClr val="C00000"/>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19"/>
          <p:cNvSpPr txBox="1"/>
          <p:nvPr>
            <p:ph type="title"/>
          </p:nvPr>
        </p:nvSpPr>
        <p:spPr>
          <a:xfrm>
            <a:off x="457200" y="361691"/>
            <a:ext cx="8229600" cy="5758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2"/>
              </a:buClr>
              <a:buSzPts val="2400"/>
              <a:buFont typeface="Arial"/>
              <a:buNone/>
            </a:pPr>
            <a:r>
              <a:rPr lang="en-US" sz="2400"/>
              <a:t>KEYW SOURCERER: User Annotations for any Data Type</a:t>
            </a:r>
            <a:endParaRPr sz="2400"/>
          </a:p>
        </p:txBody>
      </p:sp>
      <p:sp>
        <p:nvSpPr>
          <p:cNvPr id="268" name="Google Shape;268;p19"/>
          <p:cNvSpPr txBox="1"/>
          <p:nvPr/>
        </p:nvSpPr>
        <p:spPr>
          <a:xfrm>
            <a:off x="4019550" y="72628"/>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sp>
        <p:nvSpPr>
          <p:cNvPr id="269" name="Google Shape;269;p19"/>
          <p:cNvSpPr txBox="1"/>
          <p:nvPr/>
        </p:nvSpPr>
        <p:spPr>
          <a:xfrm>
            <a:off x="4019550" y="4875013"/>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pic>
        <p:nvPicPr>
          <p:cNvPr id="270" name="Google Shape;270;p19"/>
          <p:cNvPicPr preferRelativeResize="0"/>
          <p:nvPr/>
        </p:nvPicPr>
        <p:blipFill rotWithShape="1">
          <a:blip r:embed="rId3">
            <a:alphaModFix/>
          </a:blip>
          <a:srcRect b="0" l="0" r="0" t="0"/>
          <a:stretch/>
        </p:blipFill>
        <p:spPr>
          <a:xfrm>
            <a:off x="752158" y="1261110"/>
            <a:ext cx="7731125" cy="3505200"/>
          </a:xfrm>
          <a:prstGeom prst="rect">
            <a:avLst/>
          </a:prstGeom>
          <a:noFill/>
          <a:ln cap="flat" cmpd="sng" w="57150">
            <a:solidFill>
              <a:srgbClr val="C00000"/>
            </a:solidFill>
            <a:prstDash val="solid"/>
            <a:miter lim="800000"/>
            <a:headEnd len="sm" w="sm" type="none"/>
            <a:tailEnd len="sm" w="sm" type="none"/>
          </a:ln>
        </p:spPr>
      </p:pic>
    </p:spTree>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20"/>
          <p:cNvSpPr txBox="1"/>
          <p:nvPr>
            <p:ph type="title"/>
          </p:nvPr>
        </p:nvSpPr>
        <p:spPr>
          <a:xfrm>
            <a:off x="457200" y="361691"/>
            <a:ext cx="8229600" cy="5758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2"/>
              </a:buClr>
              <a:buSzPts val="2300"/>
              <a:buFont typeface="Arial"/>
              <a:buNone/>
            </a:pPr>
            <a:r>
              <a:rPr lang="en-US" sz="2300"/>
              <a:t>KEYW SOURCERER: Content Provider Catalog W/ Metrics</a:t>
            </a:r>
            <a:endParaRPr sz="2300"/>
          </a:p>
        </p:txBody>
      </p:sp>
      <p:sp>
        <p:nvSpPr>
          <p:cNvPr id="276" name="Google Shape;276;p20"/>
          <p:cNvSpPr txBox="1"/>
          <p:nvPr/>
        </p:nvSpPr>
        <p:spPr>
          <a:xfrm>
            <a:off x="4019550" y="72628"/>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sp>
        <p:nvSpPr>
          <p:cNvPr id="277" name="Google Shape;277;p20"/>
          <p:cNvSpPr txBox="1"/>
          <p:nvPr/>
        </p:nvSpPr>
        <p:spPr>
          <a:xfrm>
            <a:off x="4019550" y="4875013"/>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pic>
        <p:nvPicPr>
          <p:cNvPr id="278" name="Google Shape;278;p20"/>
          <p:cNvPicPr preferRelativeResize="0"/>
          <p:nvPr/>
        </p:nvPicPr>
        <p:blipFill rotWithShape="1">
          <a:blip r:embed="rId3">
            <a:alphaModFix/>
          </a:blip>
          <a:srcRect b="31410" l="0" r="0" t="0"/>
          <a:stretch/>
        </p:blipFill>
        <p:spPr>
          <a:xfrm>
            <a:off x="947738" y="1164563"/>
            <a:ext cx="7248525" cy="3702637"/>
          </a:xfrm>
          <a:prstGeom prst="rect">
            <a:avLst/>
          </a:prstGeom>
          <a:noFill/>
          <a:ln cap="flat" cmpd="sng" w="57150">
            <a:solidFill>
              <a:srgbClr val="C00000"/>
            </a:solidFill>
            <a:prstDash val="solid"/>
            <a:miter lim="800000"/>
            <a:headEnd len="sm" w="sm" type="none"/>
            <a:tailEnd len="sm" w="sm" type="none"/>
          </a:ln>
        </p:spPr>
      </p:pic>
    </p:spTree>
  </p:cSld>
  <p:clrMapOvr>
    <a:masterClrMapping/>
  </p:clrMapOvr>
  <p:transition spd="slow">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21"/>
          <p:cNvSpPr/>
          <p:nvPr/>
        </p:nvSpPr>
        <p:spPr>
          <a:xfrm>
            <a:off x="4319582" y="1371600"/>
            <a:ext cx="3886200" cy="31394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21"/>
          <p:cNvSpPr/>
          <p:nvPr/>
        </p:nvSpPr>
        <p:spPr>
          <a:xfrm>
            <a:off x="745652" y="3895200"/>
            <a:ext cx="7642348" cy="1160307"/>
          </a:xfrm>
          <a:prstGeom prst="rect">
            <a:avLst/>
          </a:prstGeom>
          <a:noFill/>
          <a:ln cap="flat" cmpd="sng" w="57150">
            <a:solidFill>
              <a:srgbClr val="C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p21"/>
          <p:cNvSpPr txBox="1"/>
          <p:nvPr>
            <p:ph type="title"/>
          </p:nvPr>
        </p:nvSpPr>
        <p:spPr>
          <a:xfrm>
            <a:off x="457200" y="292117"/>
            <a:ext cx="8229600" cy="54276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2"/>
              </a:buClr>
              <a:buSzPts val="2880"/>
              <a:buFont typeface="Arial"/>
              <a:buNone/>
            </a:pPr>
            <a:r>
              <a:rPr lang="en-US" sz="2880"/>
              <a:t>KEYW SOURCERER: Text and Entity Extraction</a:t>
            </a:r>
            <a:endParaRPr sz="2880"/>
          </a:p>
        </p:txBody>
      </p:sp>
      <p:sp>
        <p:nvSpPr>
          <p:cNvPr id="286" name="Google Shape;286;p21"/>
          <p:cNvSpPr txBox="1"/>
          <p:nvPr>
            <p:ph idx="12" type="sldNum"/>
          </p:nvPr>
        </p:nvSpPr>
        <p:spPr>
          <a:xfrm>
            <a:off x="457200" y="4767263"/>
            <a:ext cx="2133600" cy="2738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87" name="Google Shape;287;p21"/>
          <p:cNvSpPr/>
          <p:nvPr/>
        </p:nvSpPr>
        <p:spPr>
          <a:xfrm rot="5400000">
            <a:off x="3941158" y="1101676"/>
            <a:ext cx="847937" cy="6766910"/>
          </a:xfrm>
          <a:prstGeom prst="can">
            <a:avLst>
              <a:gd fmla="val 25000" name="adj"/>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Arial"/>
              <a:ea typeface="Arial"/>
              <a:cs typeface="Arial"/>
              <a:sym typeface="Arial"/>
            </a:endParaRPr>
          </a:p>
        </p:txBody>
      </p:sp>
      <p:sp>
        <p:nvSpPr>
          <p:cNvPr id="288" name="Google Shape;288;p21"/>
          <p:cNvSpPr/>
          <p:nvPr/>
        </p:nvSpPr>
        <p:spPr>
          <a:xfrm rot="5400000">
            <a:off x="7219070" y="4240863"/>
            <a:ext cx="1025452" cy="490772"/>
          </a:xfrm>
          <a:prstGeom prst="can">
            <a:avLst>
              <a:gd fmla="val 25000" name="adj"/>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Arial"/>
              <a:ea typeface="Arial"/>
              <a:cs typeface="Arial"/>
              <a:sym typeface="Arial"/>
            </a:endParaRPr>
          </a:p>
        </p:txBody>
      </p:sp>
      <p:grpSp>
        <p:nvGrpSpPr>
          <p:cNvPr id="289" name="Google Shape;289;p21"/>
          <p:cNvGrpSpPr/>
          <p:nvPr/>
        </p:nvGrpSpPr>
        <p:grpSpPr>
          <a:xfrm>
            <a:off x="1091522" y="4209745"/>
            <a:ext cx="6669039" cy="485021"/>
            <a:chOff x="3259" y="795985"/>
            <a:chExt cx="6669039" cy="485021"/>
          </a:xfrm>
        </p:grpSpPr>
        <p:sp>
          <p:nvSpPr>
            <p:cNvPr id="290" name="Google Shape;290;p21"/>
            <p:cNvSpPr/>
            <p:nvPr/>
          </p:nvSpPr>
          <p:spPr>
            <a:xfrm>
              <a:off x="3259" y="795985"/>
              <a:ext cx="1212552" cy="485021"/>
            </a:xfrm>
            <a:prstGeom prst="chevron">
              <a:avLst>
                <a:gd fmla="val 50000" name="adj"/>
              </a:avLst>
            </a:prstGeom>
            <a:solidFill>
              <a:schemeClr val="accent6"/>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1"/>
            <p:cNvSpPr txBox="1"/>
            <p:nvPr/>
          </p:nvSpPr>
          <p:spPr>
            <a:xfrm>
              <a:off x="245770" y="795985"/>
              <a:ext cx="727531" cy="485021"/>
            </a:xfrm>
            <a:prstGeom prst="rect">
              <a:avLst/>
            </a:prstGeom>
            <a:noFill/>
            <a:ln>
              <a:noFill/>
            </a:ln>
          </p:spPr>
          <p:txBody>
            <a:bodyPr anchorCtr="0" anchor="ctr" bIns="13325" lIns="40000" spcFirstLastPara="1" rIns="13325" wrap="square" tIns="13325">
              <a:noAutofit/>
            </a:bodyPr>
            <a:lstStyle/>
            <a:p>
              <a:pPr indent="0" lvl="0" marL="0" marR="0" rtl="0" algn="ctr">
                <a:lnSpc>
                  <a:spcPct val="90000"/>
                </a:lnSpc>
                <a:spcBef>
                  <a:spcPts val="0"/>
                </a:spcBef>
                <a:spcAft>
                  <a:spcPts val="0"/>
                </a:spcAft>
                <a:buNone/>
              </a:pPr>
              <a:r>
                <a:rPr b="1" lang="en-US" sz="1000">
                  <a:solidFill>
                    <a:schemeClr val="dk1"/>
                  </a:solidFill>
                  <a:latin typeface="Calibri"/>
                  <a:ea typeface="Calibri"/>
                  <a:cs typeface="Calibri"/>
                  <a:sym typeface="Calibri"/>
                </a:rPr>
                <a:t>Text &amp; Imagery Extraction</a:t>
              </a:r>
              <a:endParaRPr b="1" sz="1000">
                <a:solidFill>
                  <a:schemeClr val="dk1"/>
                </a:solidFill>
                <a:latin typeface="Calibri"/>
                <a:ea typeface="Calibri"/>
                <a:cs typeface="Calibri"/>
                <a:sym typeface="Calibri"/>
              </a:endParaRPr>
            </a:p>
          </p:txBody>
        </p:sp>
        <p:sp>
          <p:nvSpPr>
            <p:cNvPr id="292" name="Google Shape;292;p21"/>
            <p:cNvSpPr/>
            <p:nvPr/>
          </p:nvSpPr>
          <p:spPr>
            <a:xfrm>
              <a:off x="1094556" y="795985"/>
              <a:ext cx="1212552" cy="485021"/>
            </a:xfrm>
            <a:prstGeom prst="chevron">
              <a:avLst>
                <a:gd fmla="val 50000" name="adj"/>
              </a:avLst>
            </a:prstGeom>
            <a:solidFill>
              <a:schemeClr val="accent6"/>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1"/>
            <p:cNvSpPr txBox="1"/>
            <p:nvPr/>
          </p:nvSpPr>
          <p:spPr>
            <a:xfrm>
              <a:off x="1337067" y="795985"/>
              <a:ext cx="727531" cy="485021"/>
            </a:xfrm>
            <a:prstGeom prst="rect">
              <a:avLst/>
            </a:prstGeom>
            <a:noFill/>
            <a:ln>
              <a:noFill/>
            </a:ln>
          </p:spPr>
          <p:txBody>
            <a:bodyPr anchorCtr="0" anchor="ctr" bIns="13325" lIns="40000" spcFirstLastPara="1" rIns="13325" wrap="square" tIns="13325">
              <a:noAutofit/>
            </a:bodyPr>
            <a:lstStyle/>
            <a:p>
              <a:pPr indent="0" lvl="0" marL="0" marR="0" rtl="0" algn="ctr">
                <a:lnSpc>
                  <a:spcPct val="90000"/>
                </a:lnSpc>
                <a:spcBef>
                  <a:spcPts val="0"/>
                </a:spcBef>
                <a:spcAft>
                  <a:spcPts val="0"/>
                </a:spcAft>
                <a:buNone/>
              </a:pPr>
              <a:r>
                <a:rPr b="1" lang="en-US" sz="1000">
                  <a:solidFill>
                    <a:schemeClr val="dk1"/>
                  </a:solidFill>
                  <a:latin typeface="Calibri"/>
                  <a:ea typeface="Calibri"/>
                  <a:cs typeface="Calibri"/>
                  <a:sym typeface="Calibri"/>
                </a:rPr>
                <a:t>Language Translation</a:t>
              </a:r>
              <a:endParaRPr b="1" sz="1000">
                <a:solidFill>
                  <a:schemeClr val="dk1"/>
                </a:solidFill>
                <a:latin typeface="Calibri"/>
                <a:ea typeface="Calibri"/>
                <a:cs typeface="Calibri"/>
                <a:sym typeface="Calibri"/>
              </a:endParaRPr>
            </a:p>
          </p:txBody>
        </p:sp>
        <p:sp>
          <p:nvSpPr>
            <p:cNvPr id="294" name="Google Shape;294;p21"/>
            <p:cNvSpPr/>
            <p:nvPr/>
          </p:nvSpPr>
          <p:spPr>
            <a:xfrm>
              <a:off x="2185854" y="795985"/>
              <a:ext cx="1212552" cy="485021"/>
            </a:xfrm>
            <a:prstGeom prst="chevron">
              <a:avLst>
                <a:gd fmla="val 50000" name="adj"/>
              </a:avLst>
            </a:prstGeom>
            <a:solidFill>
              <a:schemeClr val="accent6"/>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1"/>
            <p:cNvSpPr txBox="1"/>
            <p:nvPr/>
          </p:nvSpPr>
          <p:spPr>
            <a:xfrm>
              <a:off x="2428365" y="795985"/>
              <a:ext cx="727531" cy="485021"/>
            </a:xfrm>
            <a:prstGeom prst="rect">
              <a:avLst/>
            </a:prstGeom>
            <a:noFill/>
            <a:ln>
              <a:noFill/>
            </a:ln>
          </p:spPr>
          <p:txBody>
            <a:bodyPr anchorCtr="0" anchor="ctr" bIns="13325" lIns="40000" spcFirstLastPara="1" rIns="13325" wrap="square" tIns="13325">
              <a:noAutofit/>
            </a:bodyPr>
            <a:lstStyle/>
            <a:p>
              <a:pPr indent="0" lvl="0" marL="0" marR="0" rtl="0" algn="ctr">
                <a:lnSpc>
                  <a:spcPct val="90000"/>
                </a:lnSpc>
                <a:spcBef>
                  <a:spcPts val="0"/>
                </a:spcBef>
                <a:spcAft>
                  <a:spcPts val="0"/>
                </a:spcAft>
                <a:buNone/>
              </a:pPr>
              <a:r>
                <a:rPr b="1" lang="en-US" sz="1000">
                  <a:solidFill>
                    <a:schemeClr val="dk1"/>
                  </a:solidFill>
                  <a:latin typeface="Calibri"/>
                  <a:ea typeface="Calibri"/>
                  <a:cs typeface="Calibri"/>
                  <a:sym typeface="Calibri"/>
                </a:rPr>
                <a:t>Entity Extraction</a:t>
              </a:r>
              <a:endParaRPr b="1" sz="1000">
                <a:solidFill>
                  <a:schemeClr val="dk1"/>
                </a:solidFill>
                <a:latin typeface="Calibri"/>
                <a:ea typeface="Calibri"/>
                <a:cs typeface="Calibri"/>
                <a:sym typeface="Calibri"/>
              </a:endParaRPr>
            </a:p>
          </p:txBody>
        </p:sp>
        <p:sp>
          <p:nvSpPr>
            <p:cNvPr id="296" name="Google Shape;296;p21"/>
            <p:cNvSpPr/>
            <p:nvPr/>
          </p:nvSpPr>
          <p:spPr>
            <a:xfrm>
              <a:off x="3277151" y="795985"/>
              <a:ext cx="1212552" cy="485021"/>
            </a:xfrm>
            <a:prstGeom prst="chevron">
              <a:avLst>
                <a:gd fmla="val 50000" name="adj"/>
              </a:avLst>
            </a:prstGeom>
            <a:solidFill>
              <a:srgbClr val="D8D8D8"/>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1"/>
            <p:cNvSpPr txBox="1"/>
            <p:nvPr/>
          </p:nvSpPr>
          <p:spPr>
            <a:xfrm>
              <a:off x="3519662" y="795985"/>
              <a:ext cx="727531" cy="485021"/>
            </a:xfrm>
            <a:prstGeom prst="rect">
              <a:avLst/>
            </a:prstGeom>
            <a:noFill/>
            <a:ln>
              <a:noFill/>
            </a:ln>
          </p:spPr>
          <p:txBody>
            <a:bodyPr anchorCtr="0" anchor="ctr" bIns="13325" lIns="40000" spcFirstLastPara="1" rIns="13325" wrap="square" tIns="13325">
              <a:noAutofit/>
            </a:bodyPr>
            <a:lstStyle/>
            <a:p>
              <a:pPr indent="0" lvl="0" marL="0" marR="0" rtl="0" algn="ctr">
                <a:lnSpc>
                  <a:spcPct val="90000"/>
                </a:lnSpc>
                <a:spcBef>
                  <a:spcPts val="0"/>
                </a:spcBef>
                <a:spcAft>
                  <a:spcPts val="0"/>
                </a:spcAft>
                <a:buNone/>
              </a:pPr>
              <a:r>
                <a:rPr lang="en-US" sz="1000">
                  <a:solidFill>
                    <a:schemeClr val="dk1"/>
                  </a:solidFill>
                  <a:latin typeface="Calibri"/>
                  <a:ea typeface="Calibri"/>
                  <a:cs typeface="Calibri"/>
                  <a:sym typeface="Calibri"/>
                </a:rPr>
                <a:t>Metadata Extraction</a:t>
              </a:r>
              <a:endParaRPr sz="1000">
                <a:solidFill>
                  <a:schemeClr val="dk1"/>
                </a:solidFill>
                <a:latin typeface="Calibri"/>
                <a:ea typeface="Calibri"/>
                <a:cs typeface="Calibri"/>
                <a:sym typeface="Calibri"/>
              </a:endParaRPr>
            </a:p>
          </p:txBody>
        </p:sp>
        <p:sp>
          <p:nvSpPr>
            <p:cNvPr id="298" name="Google Shape;298;p21"/>
            <p:cNvSpPr/>
            <p:nvPr/>
          </p:nvSpPr>
          <p:spPr>
            <a:xfrm>
              <a:off x="4368449" y="795985"/>
              <a:ext cx="1212552" cy="485021"/>
            </a:xfrm>
            <a:prstGeom prst="chevron">
              <a:avLst>
                <a:gd fmla="val 50000" name="adj"/>
              </a:avLst>
            </a:prstGeom>
            <a:solidFill>
              <a:srgbClr val="D8D8D8"/>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1"/>
            <p:cNvSpPr txBox="1"/>
            <p:nvPr/>
          </p:nvSpPr>
          <p:spPr>
            <a:xfrm>
              <a:off x="4610960" y="795985"/>
              <a:ext cx="727531" cy="485021"/>
            </a:xfrm>
            <a:prstGeom prst="rect">
              <a:avLst/>
            </a:prstGeom>
            <a:noFill/>
            <a:ln>
              <a:noFill/>
            </a:ln>
          </p:spPr>
          <p:txBody>
            <a:bodyPr anchorCtr="0" anchor="ctr" bIns="13325" lIns="40000" spcFirstLastPara="1" rIns="13325" wrap="square" tIns="13325">
              <a:noAutofit/>
            </a:bodyPr>
            <a:lstStyle/>
            <a:p>
              <a:pPr indent="0" lvl="0" marL="0" marR="0" rtl="0" algn="ctr">
                <a:lnSpc>
                  <a:spcPct val="90000"/>
                </a:lnSpc>
                <a:spcBef>
                  <a:spcPts val="0"/>
                </a:spcBef>
                <a:spcAft>
                  <a:spcPts val="0"/>
                </a:spcAft>
                <a:buNone/>
              </a:pPr>
              <a:r>
                <a:rPr lang="en-US" sz="1000">
                  <a:solidFill>
                    <a:schemeClr val="dk1"/>
                  </a:solidFill>
                  <a:latin typeface="Calibri"/>
                  <a:ea typeface="Calibri"/>
                  <a:cs typeface="Calibri"/>
                  <a:sym typeface="Calibri"/>
                </a:rPr>
                <a:t>Data Profiling</a:t>
              </a:r>
              <a:endParaRPr sz="1000">
                <a:solidFill>
                  <a:schemeClr val="dk1"/>
                </a:solidFill>
                <a:latin typeface="Calibri"/>
                <a:ea typeface="Calibri"/>
                <a:cs typeface="Calibri"/>
                <a:sym typeface="Calibri"/>
              </a:endParaRPr>
            </a:p>
          </p:txBody>
        </p:sp>
        <p:sp>
          <p:nvSpPr>
            <p:cNvPr id="300" name="Google Shape;300;p21"/>
            <p:cNvSpPr/>
            <p:nvPr/>
          </p:nvSpPr>
          <p:spPr>
            <a:xfrm>
              <a:off x="5459746" y="795985"/>
              <a:ext cx="1212552" cy="485021"/>
            </a:xfrm>
            <a:prstGeom prst="chevron">
              <a:avLst>
                <a:gd fmla="val 50000" name="adj"/>
              </a:avLst>
            </a:prstGeom>
            <a:solidFill>
              <a:srgbClr val="D8D8D8"/>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txBox="1"/>
            <p:nvPr/>
          </p:nvSpPr>
          <p:spPr>
            <a:xfrm>
              <a:off x="5702257" y="795985"/>
              <a:ext cx="727531" cy="485021"/>
            </a:xfrm>
            <a:prstGeom prst="rect">
              <a:avLst/>
            </a:prstGeom>
            <a:noFill/>
            <a:ln>
              <a:noFill/>
            </a:ln>
          </p:spPr>
          <p:txBody>
            <a:bodyPr anchorCtr="0" anchor="ctr" bIns="13325" lIns="40000" spcFirstLastPara="1" rIns="13325" wrap="square" tIns="13325">
              <a:noAutofit/>
            </a:bodyPr>
            <a:lstStyle/>
            <a:p>
              <a:pPr indent="0" lvl="0" marL="0" marR="0" rtl="0" algn="ctr">
                <a:lnSpc>
                  <a:spcPct val="90000"/>
                </a:lnSpc>
                <a:spcBef>
                  <a:spcPts val="0"/>
                </a:spcBef>
                <a:spcAft>
                  <a:spcPts val="0"/>
                </a:spcAft>
                <a:buNone/>
              </a:pPr>
              <a:r>
                <a:rPr lang="en-US" sz="1000">
                  <a:solidFill>
                    <a:schemeClr val="dk1"/>
                  </a:solidFill>
                  <a:latin typeface="Calibri"/>
                  <a:ea typeface="Calibri"/>
                  <a:cs typeface="Calibri"/>
                  <a:sym typeface="Calibri"/>
                </a:rPr>
                <a:t>Data indexing</a:t>
              </a:r>
              <a:endParaRPr sz="1000">
                <a:solidFill>
                  <a:schemeClr val="dk1"/>
                </a:solidFill>
                <a:latin typeface="Calibri"/>
                <a:ea typeface="Calibri"/>
                <a:cs typeface="Calibri"/>
                <a:sym typeface="Calibri"/>
              </a:endParaRPr>
            </a:p>
          </p:txBody>
        </p:sp>
      </p:grpSp>
      <p:sp>
        <p:nvSpPr>
          <p:cNvPr id="302" name="Google Shape;302;p21"/>
          <p:cNvSpPr txBox="1"/>
          <p:nvPr>
            <p:ph idx="1" type="body"/>
          </p:nvPr>
        </p:nvSpPr>
        <p:spPr>
          <a:xfrm>
            <a:off x="652052" y="1096010"/>
            <a:ext cx="7325130" cy="2966411"/>
          </a:xfrm>
          <a:prstGeom prst="rect">
            <a:avLst/>
          </a:prstGeom>
          <a:noFill/>
          <a:ln>
            <a:noFill/>
          </a:ln>
        </p:spPr>
        <p:txBody>
          <a:bodyPr anchorCtr="0" anchor="t" bIns="45700" lIns="91425" spcFirstLastPara="1" rIns="91425" wrap="square" tIns="45700">
            <a:noAutofit/>
          </a:bodyPr>
          <a:lstStyle/>
          <a:p>
            <a:pPr indent="0" lvl="0" marL="4572" rtl="0" algn="l">
              <a:lnSpc>
                <a:spcPct val="80000"/>
              </a:lnSpc>
              <a:spcBef>
                <a:spcPts val="0"/>
              </a:spcBef>
              <a:spcAft>
                <a:spcPts val="0"/>
              </a:spcAft>
              <a:buClr>
                <a:schemeClr val="dk1"/>
              </a:buClr>
              <a:buSzPts val="1700"/>
              <a:buNone/>
            </a:pPr>
            <a:r>
              <a:rPr lang="en-US" sz="1700"/>
              <a:t>Utilizes Free, Open Source and GOTS services to Automate the Analytic Life Cycle to </a:t>
            </a:r>
            <a:r>
              <a:rPr b="1" lang="en-US" sz="1700"/>
              <a:t>Empower Data </a:t>
            </a:r>
            <a:r>
              <a:rPr lang="en-US" sz="1700"/>
              <a:t>while keeping the Analyst in the loop – allows Analysts to do what they do best.</a:t>
            </a:r>
            <a:endParaRPr sz="1700"/>
          </a:p>
          <a:p>
            <a:pPr indent="0" lvl="0" marL="0" rtl="0" algn="l">
              <a:lnSpc>
                <a:spcPct val="80000"/>
              </a:lnSpc>
              <a:spcBef>
                <a:spcPts val="153"/>
              </a:spcBef>
              <a:spcAft>
                <a:spcPts val="0"/>
              </a:spcAft>
              <a:buClr>
                <a:schemeClr val="dk1"/>
              </a:buClr>
              <a:buSzPts val="765"/>
              <a:buNone/>
            </a:pPr>
            <a:r>
              <a:t/>
            </a:r>
            <a:endParaRPr sz="765"/>
          </a:p>
          <a:p>
            <a:pPr indent="0" lvl="0" marL="0" rtl="0" algn="l">
              <a:lnSpc>
                <a:spcPct val="80000"/>
              </a:lnSpc>
              <a:spcBef>
                <a:spcPts val="340"/>
              </a:spcBef>
              <a:spcAft>
                <a:spcPts val="0"/>
              </a:spcAft>
              <a:buClr>
                <a:schemeClr val="dk1"/>
              </a:buClr>
              <a:buSzPts val="1700"/>
              <a:buNone/>
            </a:pPr>
            <a:r>
              <a:rPr lang="en-US" sz="1700"/>
              <a:t>Validates automated enhancements to</a:t>
            </a:r>
            <a:endParaRPr/>
          </a:p>
          <a:p>
            <a:pPr indent="0" lvl="0" marL="0" rtl="0" algn="l">
              <a:lnSpc>
                <a:spcPct val="80000"/>
              </a:lnSpc>
              <a:spcBef>
                <a:spcPts val="153"/>
              </a:spcBef>
              <a:spcAft>
                <a:spcPts val="0"/>
              </a:spcAft>
              <a:buClr>
                <a:schemeClr val="dk1"/>
              </a:buClr>
              <a:buSzPts val="765"/>
              <a:buNone/>
            </a:pPr>
            <a:r>
              <a:t/>
            </a:r>
            <a:endParaRPr sz="765"/>
          </a:p>
          <a:p>
            <a:pPr indent="-342900" lvl="0" marL="347472" rtl="0" algn="l">
              <a:lnSpc>
                <a:spcPct val="80000"/>
              </a:lnSpc>
              <a:spcBef>
                <a:spcPts val="340"/>
              </a:spcBef>
              <a:spcAft>
                <a:spcPts val="0"/>
              </a:spcAft>
              <a:buClr>
                <a:schemeClr val="dk1"/>
              </a:buClr>
              <a:buSzPts val="1700"/>
              <a:buFont typeface="Noto Sans Symbols"/>
              <a:buChar char="▪"/>
            </a:pPr>
            <a:r>
              <a:rPr lang="en-US" sz="1700"/>
              <a:t>Metadata</a:t>
            </a:r>
            <a:endParaRPr/>
          </a:p>
          <a:p>
            <a:pPr indent="-342900" lvl="0" marL="347472" rtl="0" algn="l">
              <a:lnSpc>
                <a:spcPct val="80000"/>
              </a:lnSpc>
              <a:spcBef>
                <a:spcPts val="340"/>
              </a:spcBef>
              <a:spcAft>
                <a:spcPts val="0"/>
              </a:spcAft>
              <a:buClr>
                <a:schemeClr val="dk1"/>
              </a:buClr>
              <a:buSzPts val="1700"/>
              <a:buFont typeface="Noto Sans Symbols"/>
              <a:buChar char="▪"/>
            </a:pPr>
            <a:r>
              <a:rPr lang="en-US" sz="1700"/>
              <a:t>Abstract</a:t>
            </a:r>
            <a:endParaRPr/>
          </a:p>
          <a:p>
            <a:pPr indent="-342900" lvl="0" marL="347472" rtl="0" algn="l">
              <a:lnSpc>
                <a:spcPct val="80000"/>
              </a:lnSpc>
              <a:spcBef>
                <a:spcPts val="340"/>
              </a:spcBef>
              <a:spcAft>
                <a:spcPts val="0"/>
              </a:spcAft>
              <a:buClr>
                <a:schemeClr val="dk1"/>
              </a:buClr>
              <a:buSzPts val="1700"/>
              <a:buFont typeface="Noto Sans Symbols"/>
              <a:buChar char="▪"/>
            </a:pPr>
            <a:r>
              <a:rPr lang="en-US" sz="1700"/>
              <a:t>Keywords</a:t>
            </a:r>
            <a:endParaRPr/>
          </a:p>
          <a:p>
            <a:pPr indent="-342900" lvl="0" marL="347472" rtl="0" algn="l">
              <a:lnSpc>
                <a:spcPct val="80000"/>
              </a:lnSpc>
              <a:spcBef>
                <a:spcPts val="340"/>
              </a:spcBef>
              <a:spcAft>
                <a:spcPts val="0"/>
              </a:spcAft>
              <a:buClr>
                <a:schemeClr val="dk1"/>
              </a:buClr>
              <a:buSzPts val="1700"/>
              <a:buFont typeface="Noto Sans Symbols"/>
              <a:buChar char="▪"/>
            </a:pPr>
            <a:r>
              <a:rPr lang="en-US" sz="1700"/>
              <a:t>Entities</a:t>
            </a:r>
            <a:endParaRPr/>
          </a:p>
          <a:p>
            <a:pPr indent="-342900" lvl="0" marL="347472" rtl="0" algn="l">
              <a:lnSpc>
                <a:spcPct val="80000"/>
              </a:lnSpc>
              <a:spcBef>
                <a:spcPts val="340"/>
              </a:spcBef>
              <a:spcAft>
                <a:spcPts val="0"/>
              </a:spcAft>
              <a:buClr>
                <a:schemeClr val="dk1"/>
              </a:buClr>
              <a:buSzPts val="1700"/>
              <a:buFont typeface="Noto Sans Symbols"/>
              <a:buChar char="▪"/>
            </a:pPr>
            <a:r>
              <a:rPr lang="en-US" sz="1700"/>
              <a:t>Ratings</a:t>
            </a:r>
            <a:endParaRPr/>
          </a:p>
          <a:p>
            <a:pPr indent="-342900" lvl="0" marL="347472" rtl="0" algn="l">
              <a:lnSpc>
                <a:spcPct val="80000"/>
              </a:lnSpc>
              <a:spcBef>
                <a:spcPts val="340"/>
              </a:spcBef>
              <a:spcAft>
                <a:spcPts val="0"/>
              </a:spcAft>
              <a:buClr>
                <a:schemeClr val="dk1"/>
              </a:buClr>
              <a:buSzPts val="1700"/>
              <a:buFont typeface="Noto Sans Symbols"/>
              <a:buChar char="▪"/>
            </a:pPr>
            <a:r>
              <a:rPr lang="en-US" sz="1700"/>
              <a:t>Notes &amp; Annotations</a:t>
            </a:r>
            <a:endParaRPr sz="1700"/>
          </a:p>
        </p:txBody>
      </p:sp>
      <p:pic>
        <p:nvPicPr>
          <p:cNvPr id="303" name="Google Shape;303;p21"/>
          <p:cNvPicPr preferRelativeResize="0"/>
          <p:nvPr/>
        </p:nvPicPr>
        <p:blipFill rotWithShape="1">
          <a:blip r:embed="rId3">
            <a:alphaModFix/>
          </a:blip>
          <a:srcRect b="0" l="0" r="0" t="0"/>
          <a:stretch/>
        </p:blipFill>
        <p:spPr>
          <a:xfrm>
            <a:off x="2369108" y="2291203"/>
            <a:ext cx="2147608" cy="1200057"/>
          </a:xfrm>
          <a:prstGeom prst="rect">
            <a:avLst/>
          </a:prstGeom>
          <a:noFill/>
          <a:ln cap="flat" cmpd="sng" w="57150">
            <a:solidFill>
              <a:srgbClr val="C00000"/>
            </a:solidFill>
            <a:prstDash val="solid"/>
            <a:miter lim="800000"/>
            <a:headEnd len="sm" w="sm" type="none"/>
            <a:tailEnd len="sm" w="sm" type="none"/>
          </a:ln>
          <a:effectLst>
            <a:outerShdw blurRad="292100" rotWithShape="0" algn="tl" dir="2700000" dist="139700">
              <a:srgbClr val="333333">
                <a:alpha val="64705"/>
              </a:srgbClr>
            </a:outerShdw>
          </a:effectLst>
        </p:spPr>
      </p:pic>
      <p:pic>
        <p:nvPicPr>
          <p:cNvPr id="304" name="Google Shape;304;p21"/>
          <p:cNvPicPr preferRelativeResize="0"/>
          <p:nvPr/>
        </p:nvPicPr>
        <p:blipFill rotWithShape="1">
          <a:blip r:embed="rId4">
            <a:alphaModFix/>
          </a:blip>
          <a:srcRect b="0" l="0" r="0" t="0"/>
          <a:stretch/>
        </p:blipFill>
        <p:spPr>
          <a:xfrm>
            <a:off x="5527280" y="1913124"/>
            <a:ext cx="3159520" cy="1317221"/>
          </a:xfrm>
          <a:prstGeom prst="rect">
            <a:avLst/>
          </a:prstGeom>
          <a:noFill/>
          <a:ln cap="flat" cmpd="sng" w="57150">
            <a:solidFill>
              <a:srgbClr val="C00000"/>
            </a:solidFill>
            <a:prstDash val="solid"/>
            <a:miter lim="800000"/>
            <a:headEnd len="sm" w="sm" type="none"/>
            <a:tailEnd len="sm" w="sm" type="none"/>
          </a:ln>
          <a:effectLst>
            <a:outerShdw blurRad="292100" rotWithShape="0" algn="tl" dir="2700000" dist="139700">
              <a:srgbClr val="333333">
                <a:alpha val="64705"/>
              </a:srgbClr>
            </a:outerShdw>
          </a:effectLst>
        </p:spPr>
      </p:pic>
      <p:pic>
        <p:nvPicPr>
          <p:cNvPr id="305" name="Google Shape;305;p21"/>
          <p:cNvPicPr preferRelativeResize="0"/>
          <p:nvPr/>
        </p:nvPicPr>
        <p:blipFill rotWithShape="1">
          <a:blip r:embed="rId5">
            <a:alphaModFix/>
          </a:blip>
          <a:srcRect b="0" l="0" r="0" t="0"/>
          <a:stretch/>
        </p:blipFill>
        <p:spPr>
          <a:xfrm>
            <a:off x="3775981" y="2935153"/>
            <a:ext cx="2217056" cy="1033690"/>
          </a:xfrm>
          <a:prstGeom prst="rect">
            <a:avLst/>
          </a:prstGeom>
          <a:noFill/>
          <a:ln cap="flat" cmpd="sng" w="57150">
            <a:solidFill>
              <a:srgbClr val="C00000"/>
            </a:solidFill>
            <a:prstDash val="solid"/>
            <a:round/>
            <a:headEnd len="sm" w="sm" type="none"/>
            <a:tailEnd len="sm" w="sm" type="none"/>
          </a:ln>
          <a:effectLst>
            <a:outerShdw blurRad="190500" rotWithShape="0" algn="tl">
              <a:srgbClr val="000000">
                <a:alpha val="69803"/>
              </a:srgbClr>
            </a:outerShdw>
          </a:effectLst>
        </p:spPr>
      </p:pic>
      <p:sp>
        <p:nvSpPr>
          <p:cNvPr id="306" name="Google Shape;306;p21"/>
          <p:cNvSpPr txBox="1"/>
          <p:nvPr/>
        </p:nvSpPr>
        <p:spPr>
          <a:xfrm>
            <a:off x="4019550" y="49768"/>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sp>
        <p:nvSpPr>
          <p:cNvPr id="307" name="Google Shape;307;p21"/>
          <p:cNvSpPr txBox="1"/>
          <p:nvPr/>
        </p:nvSpPr>
        <p:spPr>
          <a:xfrm>
            <a:off x="6191156" y="3369423"/>
            <a:ext cx="2587083" cy="307777"/>
          </a:xfrm>
          <a:prstGeom prst="rect">
            <a:avLst/>
          </a:prstGeom>
          <a:solidFill>
            <a:srgbClr val="FEEA98"/>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Extracted &amp; Cataloged Entities</a:t>
            </a:r>
            <a:endParaRPr b="1" sz="1400">
              <a:solidFill>
                <a:schemeClr val="dk1"/>
              </a:solidFill>
              <a:latin typeface="Calibri"/>
              <a:ea typeface="Calibri"/>
              <a:cs typeface="Calibri"/>
              <a:sym typeface="Calibri"/>
            </a:endParaRPr>
          </a:p>
        </p:txBody>
      </p:sp>
      <p:cxnSp>
        <p:nvCxnSpPr>
          <p:cNvPr id="308" name="Google Shape;308;p21"/>
          <p:cNvCxnSpPr>
            <a:stCxn id="307" idx="0"/>
          </p:cNvCxnSpPr>
          <p:nvPr/>
        </p:nvCxnSpPr>
        <p:spPr>
          <a:xfrm flipH="1" rot="10800000">
            <a:off x="7484697" y="2857623"/>
            <a:ext cx="279000" cy="5118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309" name="Google Shape;309;p21"/>
          <p:cNvSpPr txBox="1"/>
          <p:nvPr/>
        </p:nvSpPr>
        <p:spPr>
          <a:xfrm>
            <a:off x="4285220" y="2192143"/>
            <a:ext cx="1977462" cy="307777"/>
          </a:xfrm>
          <a:prstGeom prst="rect">
            <a:avLst/>
          </a:prstGeom>
          <a:solidFill>
            <a:srgbClr val="FEEA98"/>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Immediate Visualization</a:t>
            </a:r>
            <a:endParaRPr b="1" sz="1400">
              <a:solidFill>
                <a:schemeClr val="dk1"/>
              </a:solidFill>
              <a:latin typeface="Calibri"/>
              <a:ea typeface="Calibri"/>
              <a:cs typeface="Calibri"/>
              <a:sym typeface="Calibri"/>
            </a:endParaRPr>
          </a:p>
        </p:txBody>
      </p:sp>
      <p:cxnSp>
        <p:nvCxnSpPr>
          <p:cNvPr id="310" name="Google Shape;310;p21"/>
          <p:cNvCxnSpPr/>
          <p:nvPr/>
        </p:nvCxnSpPr>
        <p:spPr>
          <a:xfrm flipH="1">
            <a:off x="4441502" y="2499920"/>
            <a:ext cx="853440" cy="869503"/>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311" name="Google Shape;311;p21"/>
          <p:cNvCxnSpPr>
            <a:stCxn id="309" idx="2"/>
          </p:cNvCxnSpPr>
          <p:nvPr/>
        </p:nvCxnSpPr>
        <p:spPr>
          <a:xfrm>
            <a:off x="5273951" y="2499920"/>
            <a:ext cx="719100" cy="1977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312" name="Google Shape;312;p21"/>
          <p:cNvCxnSpPr/>
          <p:nvPr/>
        </p:nvCxnSpPr>
        <p:spPr>
          <a:xfrm flipH="1">
            <a:off x="3081332" y="2499920"/>
            <a:ext cx="2213610" cy="35758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transition spd="slow">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22"/>
          <p:cNvSpPr txBox="1"/>
          <p:nvPr>
            <p:ph type="title"/>
          </p:nvPr>
        </p:nvSpPr>
        <p:spPr>
          <a:xfrm>
            <a:off x="457200" y="305369"/>
            <a:ext cx="8229600" cy="51626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2"/>
              </a:buClr>
              <a:buSzPts val="2880"/>
              <a:buFont typeface="Arial"/>
              <a:buNone/>
            </a:pPr>
            <a:r>
              <a:rPr lang="en-US" sz="2880"/>
              <a:t>KEYW SOURCERER: Text and Entity Extraction</a:t>
            </a:r>
            <a:endParaRPr sz="2880"/>
          </a:p>
        </p:txBody>
      </p:sp>
      <p:sp>
        <p:nvSpPr>
          <p:cNvPr id="319" name="Google Shape;319;p22"/>
          <p:cNvSpPr txBox="1"/>
          <p:nvPr>
            <p:ph idx="12" type="sldNum"/>
          </p:nvPr>
        </p:nvSpPr>
        <p:spPr>
          <a:xfrm>
            <a:off x="457200" y="4767263"/>
            <a:ext cx="2133600" cy="2738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20" name="Google Shape;320;p22"/>
          <p:cNvSpPr/>
          <p:nvPr/>
        </p:nvSpPr>
        <p:spPr>
          <a:xfrm>
            <a:off x="5257800" y="1371600"/>
            <a:ext cx="3886200" cy="31394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22"/>
          <p:cNvSpPr txBox="1"/>
          <p:nvPr>
            <p:ph idx="1" type="body"/>
          </p:nvPr>
        </p:nvSpPr>
        <p:spPr>
          <a:xfrm>
            <a:off x="236221" y="1111250"/>
            <a:ext cx="6857999" cy="1780525"/>
          </a:xfrm>
          <a:prstGeom prst="rect">
            <a:avLst/>
          </a:prstGeom>
          <a:noFill/>
          <a:ln>
            <a:noFill/>
          </a:ln>
        </p:spPr>
        <p:txBody>
          <a:bodyPr anchorCtr="0" anchor="t" bIns="45700" lIns="91425" spcFirstLastPara="1" rIns="91425" wrap="square" tIns="45700">
            <a:noAutofit/>
          </a:bodyPr>
          <a:lstStyle/>
          <a:p>
            <a:pPr indent="-342900" lvl="0" marL="347472" rtl="0" algn="l">
              <a:spcBef>
                <a:spcPts val="0"/>
              </a:spcBef>
              <a:spcAft>
                <a:spcPts val="0"/>
              </a:spcAft>
              <a:buClr>
                <a:schemeClr val="dk1"/>
              </a:buClr>
              <a:buSzPts val="1400"/>
              <a:buFont typeface="Noto Sans Symbols"/>
              <a:buChar char="▪"/>
            </a:pPr>
            <a:r>
              <a:rPr lang="en-US" sz="1400"/>
              <a:t>Includes User customizable dashboards</a:t>
            </a:r>
            <a:endParaRPr/>
          </a:p>
          <a:p>
            <a:pPr indent="-342900" lvl="0" marL="347472" rtl="0" algn="l">
              <a:spcBef>
                <a:spcPts val="280"/>
              </a:spcBef>
              <a:spcAft>
                <a:spcPts val="0"/>
              </a:spcAft>
              <a:buClr>
                <a:schemeClr val="dk1"/>
              </a:buClr>
              <a:buSzPts val="1400"/>
              <a:buFont typeface="Noto Sans Symbols"/>
              <a:buChar char="▪"/>
            </a:pPr>
            <a:r>
              <a:rPr lang="en-US" sz="1400"/>
              <a:t>Enables Analysts to filter and facet diverse data</a:t>
            </a:r>
            <a:endParaRPr/>
          </a:p>
          <a:p>
            <a:pPr indent="0" lvl="0" marL="4572" rtl="0" algn="l">
              <a:spcBef>
                <a:spcPts val="280"/>
              </a:spcBef>
              <a:spcAft>
                <a:spcPts val="0"/>
              </a:spcAft>
              <a:buClr>
                <a:schemeClr val="dk1"/>
              </a:buClr>
              <a:buSzPts val="1400"/>
              <a:buNone/>
            </a:pPr>
            <a:r>
              <a:rPr lang="en-US" sz="1400"/>
              <a:t>       sets based on mission objective, temporal, geospatial</a:t>
            </a:r>
            <a:endParaRPr/>
          </a:p>
          <a:p>
            <a:pPr indent="0" lvl="0" marL="4572" rtl="0" algn="l">
              <a:spcBef>
                <a:spcPts val="280"/>
              </a:spcBef>
              <a:spcAft>
                <a:spcPts val="0"/>
              </a:spcAft>
              <a:buClr>
                <a:schemeClr val="dk1"/>
              </a:buClr>
              <a:buSzPts val="1400"/>
              <a:buNone/>
            </a:pPr>
            <a:r>
              <a:rPr lang="en-US" sz="1400"/>
              <a:t>       or designated ontological framework</a:t>
            </a:r>
            <a:endParaRPr/>
          </a:p>
          <a:p>
            <a:pPr indent="-342900" lvl="0" marL="347472" rtl="0" algn="l">
              <a:spcBef>
                <a:spcPts val="280"/>
              </a:spcBef>
              <a:spcAft>
                <a:spcPts val="0"/>
              </a:spcAft>
              <a:buClr>
                <a:schemeClr val="dk1"/>
              </a:buClr>
              <a:buSzPts val="1400"/>
              <a:buFont typeface="Noto Sans Symbols"/>
              <a:buChar char="▪"/>
            </a:pPr>
            <a:r>
              <a:rPr lang="en-US" sz="1400"/>
              <a:t>Automatically creates properly formatted DNI Citation</a:t>
            </a:r>
            <a:endParaRPr sz="1400"/>
          </a:p>
        </p:txBody>
      </p:sp>
      <p:pic>
        <p:nvPicPr>
          <p:cNvPr id="322" name="Google Shape;322;p22"/>
          <p:cNvPicPr preferRelativeResize="0"/>
          <p:nvPr/>
        </p:nvPicPr>
        <p:blipFill rotWithShape="1">
          <a:blip r:embed="rId3">
            <a:alphaModFix/>
          </a:blip>
          <a:srcRect b="1449" l="1360" r="1184" t="689"/>
          <a:stretch/>
        </p:blipFill>
        <p:spPr>
          <a:xfrm>
            <a:off x="655320" y="2495572"/>
            <a:ext cx="2768351" cy="1885927"/>
          </a:xfrm>
          <a:prstGeom prst="rect">
            <a:avLst/>
          </a:prstGeom>
          <a:noFill/>
          <a:ln cap="flat" cmpd="sng" w="57150">
            <a:solidFill>
              <a:srgbClr val="C00000"/>
            </a:solidFill>
            <a:prstDash val="solid"/>
            <a:miter lim="800000"/>
            <a:headEnd len="sm" w="sm" type="none"/>
            <a:tailEnd len="sm" w="sm" type="none"/>
          </a:ln>
          <a:effectLst>
            <a:outerShdw blurRad="292100" rotWithShape="0" algn="tl" dir="2700000" dist="139700">
              <a:srgbClr val="333333">
                <a:alpha val="64705"/>
              </a:srgbClr>
            </a:outerShdw>
          </a:effectLst>
        </p:spPr>
      </p:pic>
      <p:pic>
        <p:nvPicPr>
          <p:cNvPr id="323" name="Google Shape;323;p22"/>
          <p:cNvPicPr preferRelativeResize="0"/>
          <p:nvPr/>
        </p:nvPicPr>
        <p:blipFill rotWithShape="1">
          <a:blip r:embed="rId4">
            <a:alphaModFix/>
          </a:blip>
          <a:srcRect b="0" l="0" r="0" t="0"/>
          <a:stretch/>
        </p:blipFill>
        <p:spPr>
          <a:xfrm>
            <a:off x="3633428" y="3054431"/>
            <a:ext cx="3753738" cy="1712832"/>
          </a:xfrm>
          <a:prstGeom prst="rect">
            <a:avLst/>
          </a:prstGeom>
          <a:noFill/>
          <a:ln cap="flat" cmpd="sng" w="57150">
            <a:solidFill>
              <a:srgbClr val="C00000"/>
            </a:solidFill>
            <a:prstDash val="solid"/>
            <a:round/>
            <a:headEnd len="sm" w="sm" type="none"/>
            <a:tailEnd len="sm" w="sm" type="none"/>
          </a:ln>
          <a:effectLst>
            <a:outerShdw blurRad="190500" rotWithShape="0" algn="tl">
              <a:srgbClr val="000000">
                <a:alpha val="69803"/>
              </a:srgbClr>
            </a:outerShdw>
          </a:effectLst>
        </p:spPr>
      </p:pic>
      <p:pic>
        <p:nvPicPr>
          <p:cNvPr id="324" name="Google Shape;324;p22"/>
          <p:cNvPicPr preferRelativeResize="0"/>
          <p:nvPr/>
        </p:nvPicPr>
        <p:blipFill rotWithShape="1">
          <a:blip r:embed="rId5">
            <a:alphaModFix/>
          </a:blip>
          <a:srcRect b="0" l="0" r="0" t="0"/>
          <a:stretch/>
        </p:blipFill>
        <p:spPr>
          <a:xfrm>
            <a:off x="4984065" y="1238841"/>
            <a:ext cx="2711549" cy="1379842"/>
          </a:xfrm>
          <a:prstGeom prst="rect">
            <a:avLst/>
          </a:prstGeom>
          <a:noFill/>
          <a:ln cap="flat" cmpd="sng" w="57150">
            <a:solidFill>
              <a:srgbClr val="C00000"/>
            </a:solidFill>
            <a:prstDash val="solid"/>
            <a:round/>
            <a:headEnd len="sm" w="sm" type="none"/>
            <a:tailEnd len="sm" w="sm" type="none"/>
          </a:ln>
          <a:effectLst>
            <a:outerShdw blurRad="190500" rotWithShape="0" algn="tl">
              <a:srgbClr val="000000">
                <a:alpha val="69803"/>
              </a:srgbClr>
            </a:outerShdw>
          </a:effectLst>
        </p:spPr>
      </p:pic>
      <p:pic>
        <p:nvPicPr>
          <p:cNvPr id="325" name="Google Shape;325;p22"/>
          <p:cNvPicPr preferRelativeResize="0"/>
          <p:nvPr/>
        </p:nvPicPr>
        <p:blipFill rotWithShape="1">
          <a:blip r:embed="rId6">
            <a:alphaModFix/>
          </a:blip>
          <a:srcRect b="0" l="0" r="0" t="0"/>
          <a:stretch/>
        </p:blipFill>
        <p:spPr>
          <a:xfrm>
            <a:off x="6668451" y="2396182"/>
            <a:ext cx="2246950" cy="1802437"/>
          </a:xfrm>
          <a:prstGeom prst="rect">
            <a:avLst/>
          </a:prstGeom>
          <a:noFill/>
          <a:ln cap="flat" cmpd="sng" w="57150">
            <a:solidFill>
              <a:srgbClr val="C00000"/>
            </a:solidFill>
            <a:prstDash val="solid"/>
            <a:miter lim="800000"/>
            <a:headEnd len="sm" w="sm" type="none"/>
            <a:tailEnd len="sm" w="sm" type="none"/>
          </a:ln>
          <a:effectLst>
            <a:outerShdw blurRad="292100" rotWithShape="0" algn="tl" dir="2700000" dist="139700">
              <a:srgbClr val="333333">
                <a:alpha val="64705"/>
              </a:srgbClr>
            </a:outerShdw>
          </a:effectLst>
        </p:spPr>
      </p:pic>
      <p:sp>
        <p:nvSpPr>
          <p:cNvPr id="326" name="Google Shape;326;p22"/>
          <p:cNvSpPr txBox="1"/>
          <p:nvPr/>
        </p:nvSpPr>
        <p:spPr>
          <a:xfrm>
            <a:off x="4019550" y="95488"/>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sp>
        <p:nvSpPr>
          <p:cNvPr id="327" name="Google Shape;327;p22"/>
          <p:cNvSpPr txBox="1"/>
          <p:nvPr/>
        </p:nvSpPr>
        <p:spPr>
          <a:xfrm>
            <a:off x="4019550" y="4859773"/>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sp>
        <p:nvSpPr>
          <p:cNvPr id="328" name="Google Shape;328;p22"/>
          <p:cNvSpPr txBox="1"/>
          <p:nvPr/>
        </p:nvSpPr>
        <p:spPr>
          <a:xfrm>
            <a:off x="6678483" y="2341684"/>
            <a:ext cx="2245679" cy="276999"/>
          </a:xfrm>
          <a:prstGeom prst="rect">
            <a:avLst/>
          </a:prstGeom>
          <a:solidFill>
            <a:srgbClr val="FEEA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Properly Formatted DNI Citation</a:t>
            </a:r>
            <a:endParaRPr b="1" sz="1200">
              <a:solidFill>
                <a:schemeClr val="dk1"/>
              </a:solidFill>
              <a:latin typeface="Calibri"/>
              <a:ea typeface="Calibri"/>
              <a:cs typeface="Calibri"/>
              <a:sym typeface="Calibri"/>
            </a:endParaRPr>
          </a:p>
        </p:txBody>
      </p:sp>
      <p:cxnSp>
        <p:nvCxnSpPr>
          <p:cNvPr id="329" name="Google Shape;329;p22"/>
          <p:cNvCxnSpPr>
            <a:stCxn id="328" idx="2"/>
          </p:cNvCxnSpPr>
          <p:nvPr/>
        </p:nvCxnSpPr>
        <p:spPr>
          <a:xfrm flipH="1">
            <a:off x="7627622" y="2618683"/>
            <a:ext cx="173700" cy="3837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330" name="Google Shape;330;p22"/>
          <p:cNvSpPr txBox="1"/>
          <p:nvPr/>
        </p:nvSpPr>
        <p:spPr>
          <a:xfrm>
            <a:off x="5585460" y="1094601"/>
            <a:ext cx="2455737" cy="276999"/>
          </a:xfrm>
          <a:prstGeom prst="rect">
            <a:avLst/>
          </a:prstGeom>
          <a:solidFill>
            <a:srgbClr val="FEEA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Disparate Data Filtration &amp; Faceting</a:t>
            </a:r>
            <a:endParaRPr b="1" sz="1200">
              <a:solidFill>
                <a:schemeClr val="dk1"/>
              </a:solidFill>
              <a:latin typeface="Calibri"/>
              <a:ea typeface="Calibri"/>
              <a:cs typeface="Calibri"/>
              <a:sym typeface="Calibri"/>
            </a:endParaRPr>
          </a:p>
        </p:txBody>
      </p:sp>
      <p:cxnSp>
        <p:nvCxnSpPr>
          <p:cNvPr id="331" name="Google Shape;331;p22"/>
          <p:cNvCxnSpPr/>
          <p:nvPr/>
        </p:nvCxnSpPr>
        <p:spPr>
          <a:xfrm flipH="1">
            <a:off x="6606540" y="1371600"/>
            <a:ext cx="275430" cy="56388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332" name="Google Shape;332;p22"/>
          <p:cNvSpPr txBox="1"/>
          <p:nvPr/>
        </p:nvSpPr>
        <p:spPr>
          <a:xfrm>
            <a:off x="4138783" y="4379571"/>
            <a:ext cx="2529667" cy="276999"/>
          </a:xfrm>
          <a:prstGeom prst="rect">
            <a:avLst/>
          </a:prstGeom>
          <a:solidFill>
            <a:srgbClr val="FEEA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Disparate Data Package Visualization</a:t>
            </a:r>
            <a:endParaRPr b="1" sz="1200">
              <a:solidFill>
                <a:schemeClr val="dk1"/>
              </a:solidFill>
              <a:latin typeface="Calibri"/>
              <a:ea typeface="Calibri"/>
              <a:cs typeface="Calibri"/>
              <a:sym typeface="Calibri"/>
            </a:endParaRPr>
          </a:p>
        </p:txBody>
      </p:sp>
      <p:cxnSp>
        <p:nvCxnSpPr>
          <p:cNvPr id="333" name="Google Shape;333;p22"/>
          <p:cNvCxnSpPr/>
          <p:nvPr/>
        </p:nvCxnSpPr>
        <p:spPr>
          <a:xfrm flipH="1" rot="10800000">
            <a:off x="5417820" y="3840480"/>
            <a:ext cx="167640" cy="539091"/>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334" name="Google Shape;334;p22"/>
          <p:cNvSpPr txBox="1"/>
          <p:nvPr/>
        </p:nvSpPr>
        <p:spPr>
          <a:xfrm>
            <a:off x="165911" y="4372540"/>
            <a:ext cx="2587503" cy="276999"/>
          </a:xfrm>
          <a:prstGeom prst="rect">
            <a:avLst/>
          </a:prstGeom>
          <a:solidFill>
            <a:srgbClr val="FEEA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Data Profiling Based on NAS Standard</a:t>
            </a:r>
            <a:endParaRPr b="1" sz="1200">
              <a:solidFill>
                <a:schemeClr val="dk1"/>
              </a:solidFill>
              <a:latin typeface="Calibri"/>
              <a:ea typeface="Calibri"/>
              <a:cs typeface="Calibri"/>
              <a:sym typeface="Calibri"/>
            </a:endParaRPr>
          </a:p>
        </p:txBody>
      </p:sp>
      <p:cxnSp>
        <p:nvCxnSpPr>
          <p:cNvPr id="335" name="Google Shape;335;p22"/>
          <p:cNvCxnSpPr/>
          <p:nvPr/>
        </p:nvCxnSpPr>
        <p:spPr>
          <a:xfrm flipH="1" rot="10800000">
            <a:off x="1016205" y="3909649"/>
            <a:ext cx="228600" cy="462891"/>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transition spd="slow">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23"/>
          <p:cNvSpPr txBox="1"/>
          <p:nvPr>
            <p:ph type="title"/>
          </p:nvPr>
        </p:nvSpPr>
        <p:spPr>
          <a:xfrm>
            <a:off x="457200" y="311995"/>
            <a:ext cx="8229600" cy="5096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2"/>
              </a:buClr>
              <a:buSzPts val="2400"/>
              <a:buFont typeface="Arial"/>
              <a:buNone/>
            </a:pPr>
            <a:r>
              <a:rPr lang="en-US" sz="2400"/>
              <a:t>KEYW SOURCERER: Immediate Situational Awareness</a:t>
            </a:r>
            <a:endParaRPr sz="2400"/>
          </a:p>
        </p:txBody>
      </p:sp>
      <p:sp>
        <p:nvSpPr>
          <p:cNvPr id="341" name="Google Shape;341;p23"/>
          <p:cNvSpPr txBox="1"/>
          <p:nvPr>
            <p:ph idx="12" type="sldNum"/>
          </p:nvPr>
        </p:nvSpPr>
        <p:spPr>
          <a:xfrm>
            <a:off x="457200" y="4767263"/>
            <a:ext cx="2133600" cy="2738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42" name="Google Shape;342;p23"/>
          <p:cNvSpPr/>
          <p:nvPr/>
        </p:nvSpPr>
        <p:spPr>
          <a:xfrm>
            <a:off x="5257800" y="1371600"/>
            <a:ext cx="3886200" cy="31394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 name="Google Shape;343;p23"/>
          <p:cNvSpPr txBox="1"/>
          <p:nvPr>
            <p:ph idx="1" type="body"/>
          </p:nvPr>
        </p:nvSpPr>
        <p:spPr>
          <a:xfrm>
            <a:off x="320040" y="974089"/>
            <a:ext cx="8610600" cy="2018934"/>
          </a:xfrm>
          <a:prstGeom prst="rect">
            <a:avLst/>
          </a:prstGeom>
          <a:noFill/>
          <a:ln>
            <a:noFill/>
          </a:ln>
        </p:spPr>
        <p:txBody>
          <a:bodyPr anchorCtr="0" anchor="t" bIns="45700" lIns="91425" spcFirstLastPara="1" rIns="91425" wrap="square" tIns="45700">
            <a:noAutofit/>
          </a:bodyPr>
          <a:lstStyle/>
          <a:p>
            <a:pPr indent="0" lvl="1" marL="0" rtl="0" algn="l">
              <a:spcBef>
                <a:spcPts val="0"/>
              </a:spcBef>
              <a:spcAft>
                <a:spcPts val="0"/>
              </a:spcAft>
              <a:buClr>
                <a:schemeClr val="accent4"/>
              </a:buClr>
              <a:buSzPts val="2600"/>
              <a:buNone/>
            </a:pPr>
            <a:r>
              <a:rPr b="1" lang="en-US" sz="2600">
                <a:solidFill>
                  <a:schemeClr val="accent4"/>
                </a:solidFill>
              </a:rPr>
              <a:t>Empowers Analysts by bringing their workflow closer to the point of discovery.</a:t>
            </a:r>
            <a:endParaRPr/>
          </a:p>
          <a:p>
            <a:pPr indent="-342900" lvl="1" marL="342900" rtl="0" algn="l">
              <a:spcBef>
                <a:spcPts val="280"/>
              </a:spcBef>
              <a:spcAft>
                <a:spcPts val="0"/>
              </a:spcAft>
              <a:buClr>
                <a:schemeClr val="dk1"/>
              </a:buClr>
              <a:buSzPts val="1400"/>
              <a:buFont typeface="Noto Sans Symbols"/>
              <a:buChar char="▪"/>
            </a:pPr>
            <a:r>
              <a:rPr lang="en-US" sz="1400"/>
              <a:t>Intuitive Interface for research, curation, &amp; preparation of widely disparate data for advanced analytics </a:t>
            </a:r>
            <a:endParaRPr/>
          </a:p>
          <a:p>
            <a:pPr indent="-342900" lvl="1" marL="342900" rtl="0" algn="l">
              <a:spcBef>
                <a:spcPts val="280"/>
              </a:spcBef>
              <a:spcAft>
                <a:spcPts val="0"/>
              </a:spcAft>
              <a:buClr>
                <a:schemeClr val="dk1"/>
              </a:buClr>
              <a:buSzPts val="1400"/>
              <a:buFont typeface="Noto Sans Symbols"/>
              <a:buChar char="▪"/>
            </a:pPr>
            <a:r>
              <a:rPr lang="en-US" sz="1400"/>
              <a:t>Analysts can create and share public or private folders to organize Analysts’ research for collaboration</a:t>
            </a:r>
            <a:endParaRPr/>
          </a:p>
          <a:p>
            <a:pPr indent="-342900" lvl="1" marL="342900" rtl="0" algn="l">
              <a:spcBef>
                <a:spcPts val="280"/>
              </a:spcBef>
              <a:spcAft>
                <a:spcPts val="0"/>
              </a:spcAft>
              <a:buClr>
                <a:schemeClr val="dk1"/>
              </a:buClr>
              <a:buSzPts val="1400"/>
              <a:buFont typeface="Noto Sans Symbols"/>
              <a:buChar char="▪"/>
            </a:pPr>
            <a:r>
              <a:rPr lang="en-US" sz="1400"/>
              <a:t>Maximizes efficiency and avoids duplication of data and effort</a:t>
            </a:r>
            <a:endParaRPr/>
          </a:p>
          <a:p>
            <a:pPr indent="0" lvl="0" marL="4572" rtl="0" algn="l">
              <a:spcBef>
                <a:spcPts val="400"/>
              </a:spcBef>
              <a:spcAft>
                <a:spcPts val="0"/>
              </a:spcAft>
              <a:buClr>
                <a:schemeClr val="dk1"/>
              </a:buClr>
              <a:buSzPts val="2000"/>
              <a:buNone/>
            </a:pPr>
            <a:r>
              <a:t/>
            </a:r>
            <a:endParaRPr/>
          </a:p>
        </p:txBody>
      </p:sp>
      <p:pic>
        <p:nvPicPr>
          <p:cNvPr id="344" name="Google Shape;344;p23"/>
          <p:cNvPicPr preferRelativeResize="0"/>
          <p:nvPr/>
        </p:nvPicPr>
        <p:blipFill rotWithShape="1">
          <a:blip r:embed="rId3">
            <a:alphaModFix/>
          </a:blip>
          <a:srcRect b="0" l="0" r="0" t="0"/>
          <a:stretch/>
        </p:blipFill>
        <p:spPr>
          <a:xfrm>
            <a:off x="457200" y="2727960"/>
            <a:ext cx="4892312" cy="2126433"/>
          </a:xfrm>
          <a:prstGeom prst="rect">
            <a:avLst/>
          </a:prstGeom>
          <a:noFill/>
          <a:ln cap="flat" cmpd="sng" w="57150">
            <a:solidFill>
              <a:srgbClr val="C00000"/>
            </a:solidFill>
            <a:prstDash val="solid"/>
            <a:round/>
            <a:headEnd len="sm" w="sm" type="none"/>
            <a:tailEnd len="sm" w="sm" type="none"/>
          </a:ln>
          <a:effectLst>
            <a:outerShdw blurRad="190500" rotWithShape="0" algn="tl">
              <a:srgbClr val="000000">
                <a:alpha val="69803"/>
              </a:srgbClr>
            </a:outerShdw>
          </a:effectLst>
        </p:spPr>
      </p:pic>
      <p:sp>
        <p:nvSpPr>
          <p:cNvPr id="345" name="Google Shape;345;p23"/>
          <p:cNvSpPr txBox="1"/>
          <p:nvPr/>
        </p:nvSpPr>
        <p:spPr>
          <a:xfrm>
            <a:off x="4019550" y="80248"/>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sp>
        <p:nvSpPr>
          <p:cNvPr id="346" name="Google Shape;346;p23"/>
          <p:cNvSpPr txBox="1"/>
          <p:nvPr/>
        </p:nvSpPr>
        <p:spPr>
          <a:xfrm>
            <a:off x="4019550" y="4875013"/>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pic>
        <p:nvPicPr>
          <p:cNvPr id="347" name="Google Shape;347;p23"/>
          <p:cNvPicPr preferRelativeResize="0"/>
          <p:nvPr/>
        </p:nvPicPr>
        <p:blipFill rotWithShape="1">
          <a:blip r:embed="rId4">
            <a:alphaModFix/>
          </a:blip>
          <a:srcRect b="0" l="0" r="0" t="0"/>
          <a:stretch/>
        </p:blipFill>
        <p:spPr>
          <a:xfrm>
            <a:off x="5770536" y="2450783"/>
            <a:ext cx="3099144" cy="2565536"/>
          </a:xfrm>
          <a:prstGeom prst="rect">
            <a:avLst/>
          </a:prstGeom>
          <a:noFill/>
          <a:ln cap="flat" cmpd="sng" w="57150">
            <a:solidFill>
              <a:srgbClr val="C00000"/>
            </a:solidFill>
            <a:prstDash val="solid"/>
            <a:miter lim="800000"/>
            <a:headEnd len="sm" w="sm" type="none"/>
            <a:tailEnd len="sm" w="sm" type="none"/>
          </a:ln>
        </p:spPr>
      </p:pic>
      <p:pic>
        <p:nvPicPr>
          <p:cNvPr id="348" name="Google Shape;348;p23"/>
          <p:cNvPicPr preferRelativeResize="0"/>
          <p:nvPr/>
        </p:nvPicPr>
        <p:blipFill rotWithShape="1">
          <a:blip r:embed="rId5">
            <a:alphaModFix/>
          </a:blip>
          <a:srcRect b="4671" l="1723" r="603" t="4315"/>
          <a:stretch/>
        </p:blipFill>
        <p:spPr>
          <a:xfrm>
            <a:off x="4397302" y="3410450"/>
            <a:ext cx="2369258" cy="1356813"/>
          </a:xfrm>
          <a:prstGeom prst="rect">
            <a:avLst/>
          </a:prstGeom>
          <a:noFill/>
          <a:ln cap="flat" cmpd="sng" w="57150">
            <a:solidFill>
              <a:srgbClr val="C00000"/>
            </a:solidFill>
            <a:prstDash val="solid"/>
            <a:miter lim="800000"/>
            <a:headEnd len="sm" w="sm" type="none"/>
            <a:tailEnd len="sm" w="sm" type="none"/>
          </a:ln>
          <a:effectLst>
            <a:outerShdw blurRad="190500" rotWithShape="0" algn="tl">
              <a:srgbClr val="000000">
                <a:alpha val="69803"/>
              </a:srgbClr>
            </a:outerShdw>
          </a:effectLst>
        </p:spPr>
      </p:pic>
    </p:spTree>
  </p:cSld>
  <p:clrMapOvr>
    <a:masterClrMapping/>
  </p:clrMapOvr>
  <p:transition spd="slow">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pic>
        <p:nvPicPr>
          <p:cNvPr id="354" name="Google Shape;354;p24"/>
          <p:cNvPicPr preferRelativeResize="0"/>
          <p:nvPr/>
        </p:nvPicPr>
        <p:blipFill rotWithShape="1">
          <a:blip r:embed="rId3">
            <a:alphaModFix/>
          </a:blip>
          <a:srcRect b="5962" l="3180" r="3443" t="5101"/>
          <a:stretch/>
        </p:blipFill>
        <p:spPr>
          <a:xfrm>
            <a:off x="284325" y="3495632"/>
            <a:ext cx="2043585" cy="1218291"/>
          </a:xfrm>
          <a:prstGeom prst="rect">
            <a:avLst/>
          </a:prstGeom>
          <a:noFill/>
          <a:ln cap="flat" cmpd="sng" w="57150">
            <a:solidFill>
              <a:srgbClr val="C00000"/>
            </a:solidFill>
            <a:prstDash val="solid"/>
            <a:round/>
            <a:headEnd len="sm" w="sm" type="none"/>
            <a:tailEnd len="sm" w="sm" type="none"/>
          </a:ln>
          <a:effectLst>
            <a:outerShdw blurRad="190500" rotWithShape="0" algn="tl">
              <a:srgbClr val="000000">
                <a:alpha val="69803"/>
              </a:srgbClr>
            </a:outerShdw>
          </a:effectLst>
        </p:spPr>
      </p:pic>
      <p:sp>
        <p:nvSpPr>
          <p:cNvPr id="355" name="Google Shape;355;p24"/>
          <p:cNvSpPr txBox="1"/>
          <p:nvPr>
            <p:ph type="title"/>
          </p:nvPr>
        </p:nvSpPr>
        <p:spPr>
          <a:xfrm>
            <a:off x="457200" y="245735"/>
            <a:ext cx="8229600" cy="72808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2"/>
              </a:buClr>
              <a:buSzPts val="3200"/>
              <a:buFont typeface="Arial"/>
              <a:buNone/>
            </a:pPr>
            <a:r>
              <a:rPr lang="en-US"/>
              <a:t>KEYW SOURCERER: Purpose-driven Data</a:t>
            </a:r>
            <a:endParaRPr/>
          </a:p>
        </p:txBody>
      </p:sp>
      <p:sp>
        <p:nvSpPr>
          <p:cNvPr id="356" name="Google Shape;356;p24"/>
          <p:cNvSpPr txBox="1"/>
          <p:nvPr>
            <p:ph idx="12" type="sldNum"/>
          </p:nvPr>
        </p:nvSpPr>
        <p:spPr>
          <a:xfrm>
            <a:off x="457200" y="4767263"/>
            <a:ext cx="2133600" cy="2738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57" name="Google Shape;357;p24"/>
          <p:cNvSpPr txBox="1"/>
          <p:nvPr>
            <p:ph idx="1" type="body"/>
          </p:nvPr>
        </p:nvSpPr>
        <p:spPr>
          <a:xfrm>
            <a:off x="182880" y="1156971"/>
            <a:ext cx="8648700" cy="98425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1600"/>
              <a:buFont typeface="Noto Sans Symbols"/>
              <a:buChar char="▪"/>
            </a:pPr>
            <a:r>
              <a:rPr lang="en-US" sz="1600"/>
              <a:t>Once the data has been ingested, enhanced, and tagged, Analysts can build a data package &amp; send it to the High Side with a single click using the </a:t>
            </a:r>
            <a:r>
              <a:rPr b="1" lang="en-US" sz="1600"/>
              <a:t>integrated Cross Domain Transfer </a:t>
            </a:r>
            <a:r>
              <a:rPr lang="en-US" sz="1600"/>
              <a:t>Capability!</a:t>
            </a:r>
            <a:endParaRPr/>
          </a:p>
        </p:txBody>
      </p:sp>
      <p:sp>
        <p:nvSpPr>
          <p:cNvPr id="358" name="Google Shape;358;p24"/>
          <p:cNvSpPr txBox="1"/>
          <p:nvPr/>
        </p:nvSpPr>
        <p:spPr>
          <a:xfrm>
            <a:off x="4019550" y="95488"/>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pic>
        <p:nvPicPr>
          <p:cNvPr id="359" name="Google Shape;359;p24"/>
          <p:cNvPicPr preferRelativeResize="0"/>
          <p:nvPr/>
        </p:nvPicPr>
        <p:blipFill rotWithShape="1">
          <a:blip r:embed="rId4">
            <a:alphaModFix/>
          </a:blip>
          <a:srcRect b="0" l="0" r="0" t="0"/>
          <a:stretch/>
        </p:blipFill>
        <p:spPr>
          <a:xfrm>
            <a:off x="1272541" y="2141221"/>
            <a:ext cx="6400800" cy="1550633"/>
          </a:xfrm>
          <a:prstGeom prst="rect">
            <a:avLst/>
          </a:prstGeom>
          <a:noFill/>
          <a:ln cap="flat" cmpd="sng" w="57150">
            <a:solidFill>
              <a:srgbClr val="C00000"/>
            </a:solidFill>
            <a:prstDash val="solid"/>
            <a:round/>
            <a:headEnd len="sm" w="sm" type="none"/>
            <a:tailEnd len="sm" w="sm" type="none"/>
          </a:ln>
          <a:effectLst>
            <a:outerShdw blurRad="190500" rotWithShape="0" algn="tl">
              <a:srgbClr val="000000">
                <a:alpha val="69803"/>
              </a:srgbClr>
            </a:outerShdw>
          </a:effectLst>
        </p:spPr>
      </p:pic>
      <p:pic>
        <p:nvPicPr>
          <p:cNvPr id="360" name="Google Shape;360;p24"/>
          <p:cNvPicPr preferRelativeResize="0"/>
          <p:nvPr/>
        </p:nvPicPr>
        <p:blipFill rotWithShape="1">
          <a:blip r:embed="rId5">
            <a:alphaModFix/>
          </a:blip>
          <a:srcRect b="0" l="0" r="0" t="0"/>
          <a:stretch/>
        </p:blipFill>
        <p:spPr>
          <a:xfrm>
            <a:off x="4737102" y="2005477"/>
            <a:ext cx="4094478" cy="1390186"/>
          </a:xfrm>
          <a:prstGeom prst="rect">
            <a:avLst/>
          </a:prstGeom>
          <a:noFill/>
          <a:ln cap="flat" cmpd="sng" w="57150">
            <a:solidFill>
              <a:srgbClr val="C00000"/>
            </a:solidFill>
            <a:prstDash val="solid"/>
            <a:round/>
            <a:headEnd len="sm" w="sm" type="none"/>
            <a:tailEnd len="sm" w="sm" type="none"/>
          </a:ln>
          <a:effectLst>
            <a:outerShdw blurRad="190500" rotWithShape="0" algn="tl">
              <a:srgbClr val="000000">
                <a:alpha val="69803"/>
              </a:srgbClr>
            </a:outerShdw>
          </a:effectLst>
        </p:spPr>
      </p:pic>
      <p:pic>
        <p:nvPicPr>
          <p:cNvPr id="361" name="Google Shape;361;p24"/>
          <p:cNvPicPr preferRelativeResize="0"/>
          <p:nvPr/>
        </p:nvPicPr>
        <p:blipFill rotWithShape="1">
          <a:blip r:embed="rId6">
            <a:alphaModFix/>
          </a:blip>
          <a:srcRect b="0" l="0" r="0" t="0"/>
          <a:stretch/>
        </p:blipFill>
        <p:spPr>
          <a:xfrm>
            <a:off x="3348990" y="3495632"/>
            <a:ext cx="3920490" cy="1079459"/>
          </a:xfrm>
          <a:prstGeom prst="rect">
            <a:avLst/>
          </a:prstGeom>
          <a:noFill/>
          <a:ln cap="flat" cmpd="sng" w="57150">
            <a:solidFill>
              <a:srgbClr val="C00000"/>
            </a:solidFill>
            <a:prstDash val="solid"/>
            <a:round/>
            <a:headEnd len="sm" w="sm" type="none"/>
            <a:tailEnd len="sm" w="sm" type="none"/>
          </a:ln>
          <a:effectLst>
            <a:outerShdw blurRad="190500" rotWithShape="0" algn="tl">
              <a:srgbClr val="000000">
                <a:alpha val="69803"/>
              </a:srgbClr>
            </a:outerShdw>
          </a:effectLst>
        </p:spPr>
      </p:pic>
    </p:spTree>
  </p:cSld>
  <p:clrMapOvr>
    <a:masterClrMapping/>
  </p:clrMapOvr>
  <p:transition spd="slow">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25"/>
          <p:cNvSpPr txBox="1"/>
          <p:nvPr>
            <p:ph type="title"/>
          </p:nvPr>
        </p:nvSpPr>
        <p:spPr>
          <a:xfrm>
            <a:off x="457200" y="205979"/>
            <a:ext cx="8229600" cy="72808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2"/>
              </a:buClr>
              <a:buSzPts val="3200"/>
              <a:buFont typeface="Arial"/>
              <a:buNone/>
            </a:pPr>
            <a:r>
              <a:rPr lang="en-US"/>
              <a:t>KEYW SOURCERER:  Unique Features</a:t>
            </a:r>
            <a:endParaRPr/>
          </a:p>
        </p:txBody>
      </p:sp>
      <p:sp>
        <p:nvSpPr>
          <p:cNvPr id="367" name="Google Shape;367;p25"/>
          <p:cNvSpPr txBox="1"/>
          <p:nvPr>
            <p:ph idx="12" type="sldNum"/>
          </p:nvPr>
        </p:nvSpPr>
        <p:spPr>
          <a:xfrm>
            <a:off x="457200" y="4767263"/>
            <a:ext cx="2133600" cy="2738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68" name="Google Shape;368;p25"/>
          <p:cNvSpPr txBox="1"/>
          <p:nvPr>
            <p:ph idx="1" type="body"/>
          </p:nvPr>
        </p:nvSpPr>
        <p:spPr>
          <a:xfrm>
            <a:off x="457200" y="1154431"/>
            <a:ext cx="8229600" cy="3394472"/>
          </a:xfrm>
          <a:prstGeom prst="rect">
            <a:avLst/>
          </a:prstGeom>
          <a:noFill/>
          <a:ln>
            <a:noFill/>
          </a:ln>
        </p:spPr>
        <p:txBody>
          <a:bodyPr anchorCtr="0" anchor="t" bIns="45700" lIns="91425" spcFirstLastPara="1" rIns="91425" wrap="square" tIns="45700">
            <a:noAutofit/>
          </a:bodyPr>
          <a:lstStyle/>
          <a:p>
            <a:pPr indent="-342900" lvl="0" marL="347472" rtl="0" algn="l">
              <a:spcBef>
                <a:spcPts val="0"/>
              </a:spcBef>
              <a:spcAft>
                <a:spcPts val="0"/>
              </a:spcAft>
              <a:buClr>
                <a:schemeClr val="dk1"/>
              </a:buClr>
              <a:buSzPts val="1500"/>
              <a:buFont typeface="Noto Sans Symbols"/>
              <a:buChar char="▪"/>
            </a:pPr>
            <a:r>
              <a:rPr lang="en-US" sz="1500"/>
              <a:t>SOURCERER is more than a tool, it is a philosophy based on highly-refined data processing and management techniques refined by KEYW over 10 years of IC practice</a:t>
            </a:r>
            <a:endParaRPr/>
          </a:p>
          <a:p>
            <a:pPr indent="-342900" lvl="0" marL="347472" rtl="0" algn="l">
              <a:spcBef>
                <a:spcPts val="300"/>
              </a:spcBef>
              <a:spcAft>
                <a:spcPts val="0"/>
              </a:spcAft>
              <a:buClr>
                <a:schemeClr val="dk1"/>
              </a:buClr>
              <a:buSzPts val="1500"/>
              <a:buFont typeface="Noto Sans Symbols"/>
              <a:buChar char="▪"/>
            </a:pPr>
            <a:r>
              <a:rPr lang="en-US" sz="1500"/>
              <a:t>SOURCERER  is currently at a Technology Readiness Level 6 (ready for operations)</a:t>
            </a:r>
            <a:endParaRPr/>
          </a:p>
          <a:p>
            <a:pPr indent="-342900" lvl="0" marL="347472" rtl="0" algn="l">
              <a:spcBef>
                <a:spcPts val="300"/>
              </a:spcBef>
              <a:spcAft>
                <a:spcPts val="0"/>
              </a:spcAft>
              <a:buClr>
                <a:schemeClr val="dk1"/>
              </a:buClr>
              <a:buSzPts val="1500"/>
              <a:buFont typeface="Noto Sans Symbols"/>
              <a:buChar char="▪"/>
            </a:pPr>
            <a:r>
              <a:rPr lang="en-US" sz="1500"/>
              <a:t>It has already been integrated with MapEdit and GeoQ to create a unique capability (integration took only 4 days - demonstrating its OPEN SOLUTION architecture) – Workflow tasking (GeoQ), Dynamic Foundation Layer updates (MapEdit) and real time multi-source data infusion (SOURCERER)</a:t>
            </a:r>
            <a:endParaRPr/>
          </a:p>
          <a:p>
            <a:pPr indent="-342900" lvl="0" marL="347472" rtl="0" algn="l">
              <a:spcBef>
                <a:spcPts val="300"/>
              </a:spcBef>
              <a:spcAft>
                <a:spcPts val="0"/>
              </a:spcAft>
              <a:buClr>
                <a:schemeClr val="dk1"/>
              </a:buClr>
              <a:buSzPts val="1500"/>
              <a:buFont typeface="Noto Sans Symbols"/>
              <a:buChar char="▪"/>
            </a:pPr>
            <a:r>
              <a:rPr lang="en-US" sz="1500"/>
              <a:t>It is cloud ready, scalable and self-healing (low cost, future facing &amp; sustainable)</a:t>
            </a:r>
            <a:endParaRPr/>
          </a:p>
          <a:p>
            <a:pPr indent="-342900" lvl="0" marL="347472" rtl="0" algn="l">
              <a:spcBef>
                <a:spcPts val="300"/>
              </a:spcBef>
              <a:spcAft>
                <a:spcPts val="0"/>
              </a:spcAft>
              <a:buClr>
                <a:schemeClr val="dk1"/>
              </a:buClr>
              <a:buSzPts val="1500"/>
              <a:buFont typeface="Noto Sans Symbols"/>
              <a:buChar char="▪"/>
            </a:pPr>
            <a:r>
              <a:rPr lang="en-US" sz="1500"/>
              <a:t>KEYW is already working on the next generation of SOURCERER (code name SHERLOCK) that will process and optimize over 1,800 disparate data types based on Analyst Personas which enable relevant data to find the Analyst based on observed Analyst activity, pre-described KIQs, customized workflows and scheduled harvests</a:t>
            </a:r>
            <a:endParaRPr/>
          </a:p>
          <a:p>
            <a:pPr indent="-342900" lvl="0" marL="347472" rtl="0" algn="l">
              <a:spcBef>
                <a:spcPts val="300"/>
              </a:spcBef>
              <a:spcAft>
                <a:spcPts val="0"/>
              </a:spcAft>
              <a:buClr>
                <a:schemeClr val="dk1"/>
              </a:buClr>
              <a:buSzPts val="1500"/>
              <a:buFont typeface="Noto Sans Symbols"/>
              <a:buChar char="▪"/>
            </a:pPr>
            <a:r>
              <a:rPr lang="en-US" sz="1500"/>
              <a:t>SOURCERER is the foundation for dynamic, real-time, self-populating, multi-source, and mission relevant Intelligence Reports</a:t>
            </a:r>
            <a:endParaRPr/>
          </a:p>
        </p:txBody>
      </p:sp>
      <p:sp>
        <p:nvSpPr>
          <p:cNvPr id="369" name="Google Shape;369;p25"/>
          <p:cNvSpPr txBox="1"/>
          <p:nvPr/>
        </p:nvSpPr>
        <p:spPr>
          <a:xfrm>
            <a:off x="4019550" y="57388"/>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sp>
        <p:nvSpPr>
          <p:cNvPr id="370" name="Google Shape;370;p25"/>
          <p:cNvSpPr txBox="1"/>
          <p:nvPr/>
        </p:nvSpPr>
        <p:spPr>
          <a:xfrm>
            <a:off x="4019550" y="4836913"/>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 name="Shape 38"/>
        <p:cNvGrpSpPr/>
        <p:nvPr/>
      </p:nvGrpSpPr>
      <p:grpSpPr>
        <a:xfrm>
          <a:off x="0" y="0"/>
          <a:ext cx="0" cy="0"/>
          <a:chOff x="0" y="0"/>
          <a:chExt cx="0" cy="0"/>
        </a:xfrm>
      </p:grpSpPr>
      <p:sp>
        <p:nvSpPr>
          <p:cNvPr id="39" name="Google Shape;39;p8"/>
          <p:cNvSpPr txBox="1"/>
          <p:nvPr>
            <p:ph type="title"/>
          </p:nvPr>
        </p:nvSpPr>
        <p:spPr>
          <a:xfrm>
            <a:off x="457200" y="298743"/>
            <a:ext cx="8229600" cy="5825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2"/>
              </a:buClr>
              <a:buSzPts val="2400"/>
              <a:buFont typeface="Arial"/>
              <a:buNone/>
            </a:pPr>
            <a:r>
              <a:rPr lang="en-US" sz="2400"/>
              <a:t>KEYW SOURCERER Resolves Disparate Data Challenges</a:t>
            </a:r>
            <a:endParaRPr sz="2400"/>
          </a:p>
        </p:txBody>
      </p:sp>
      <p:sp>
        <p:nvSpPr>
          <p:cNvPr id="40" name="Google Shape;40;p8"/>
          <p:cNvSpPr txBox="1"/>
          <p:nvPr>
            <p:ph idx="12" type="sldNum"/>
          </p:nvPr>
        </p:nvSpPr>
        <p:spPr>
          <a:xfrm>
            <a:off x="457200" y="4767263"/>
            <a:ext cx="2133600" cy="2738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1" name="Google Shape;41;p8"/>
          <p:cNvSpPr txBox="1"/>
          <p:nvPr>
            <p:ph idx="1" type="body"/>
          </p:nvPr>
        </p:nvSpPr>
        <p:spPr>
          <a:xfrm>
            <a:off x="457200" y="1211912"/>
            <a:ext cx="8229600" cy="3567112"/>
          </a:xfrm>
          <a:prstGeom prst="rect">
            <a:avLst/>
          </a:prstGeom>
          <a:noFill/>
          <a:ln>
            <a:noFill/>
          </a:ln>
        </p:spPr>
        <p:txBody>
          <a:bodyPr anchorCtr="0" anchor="t" bIns="45700" lIns="91425" spcFirstLastPara="1" rIns="91425" wrap="square" tIns="45700">
            <a:noAutofit/>
          </a:bodyPr>
          <a:lstStyle/>
          <a:p>
            <a:pPr indent="0" lvl="0" marL="4572" rtl="0" algn="l">
              <a:lnSpc>
                <a:spcPct val="90000"/>
              </a:lnSpc>
              <a:spcBef>
                <a:spcPts val="0"/>
              </a:spcBef>
              <a:spcAft>
                <a:spcPts val="0"/>
              </a:spcAft>
              <a:buClr>
                <a:schemeClr val="dk1"/>
              </a:buClr>
              <a:buSzPts val="2035"/>
              <a:buNone/>
            </a:pPr>
            <a:r>
              <a:rPr lang="en-US" sz="2035"/>
              <a:t>KEYW SOURCERER was developed from 03/2014 - 05/2016 through close collaboration with NGA Analysts and key Source and Analysis Directorate Stakeholders and through a KEYW funded IR&amp;D.</a:t>
            </a:r>
            <a:endParaRPr/>
          </a:p>
          <a:p>
            <a:pPr indent="0" lvl="0" marL="4572" rtl="0" algn="l">
              <a:lnSpc>
                <a:spcPct val="90000"/>
              </a:lnSpc>
              <a:spcBef>
                <a:spcPts val="407"/>
              </a:spcBef>
              <a:spcAft>
                <a:spcPts val="0"/>
              </a:spcAft>
              <a:buClr>
                <a:schemeClr val="dk1"/>
              </a:buClr>
              <a:buSzPts val="2035"/>
              <a:buNone/>
            </a:pPr>
            <a:r>
              <a:t/>
            </a:r>
            <a:endParaRPr sz="2035"/>
          </a:p>
          <a:p>
            <a:pPr indent="0" lvl="0" marL="4572" rtl="0" algn="l">
              <a:lnSpc>
                <a:spcPct val="90000"/>
              </a:lnSpc>
              <a:spcBef>
                <a:spcPts val="407"/>
              </a:spcBef>
              <a:spcAft>
                <a:spcPts val="0"/>
              </a:spcAft>
              <a:buClr>
                <a:schemeClr val="dk1"/>
              </a:buClr>
              <a:buSzPts val="2035"/>
              <a:buNone/>
            </a:pPr>
            <a:r>
              <a:rPr lang="en-US" sz="2035"/>
              <a:t>SOURCERER’s unique ability to ingest and enhance </a:t>
            </a:r>
            <a:r>
              <a:rPr i="1" lang="en-US" sz="2035" u="sng"/>
              <a:t>large volumes </a:t>
            </a:r>
            <a:r>
              <a:rPr lang="en-US" sz="2035"/>
              <a:t>of </a:t>
            </a:r>
            <a:r>
              <a:rPr i="1" lang="en-US" sz="2035" u="sng"/>
              <a:t>multi-source, highly disparate data </a:t>
            </a:r>
            <a:r>
              <a:rPr lang="en-US" sz="2035"/>
              <a:t>and curate the resulting content within a specific ontological context accelerates the collection to analysis processing cycle and maximizes the Analysts’ effectiveness.  </a:t>
            </a:r>
            <a:endParaRPr/>
          </a:p>
          <a:p>
            <a:pPr indent="0" lvl="0" marL="4572" rtl="0" algn="l">
              <a:lnSpc>
                <a:spcPct val="90000"/>
              </a:lnSpc>
              <a:spcBef>
                <a:spcPts val="407"/>
              </a:spcBef>
              <a:spcAft>
                <a:spcPts val="0"/>
              </a:spcAft>
              <a:buClr>
                <a:schemeClr val="dk1"/>
              </a:buClr>
              <a:buSzPts val="2035"/>
              <a:buNone/>
            </a:pPr>
            <a:r>
              <a:t/>
            </a:r>
            <a:endParaRPr sz="2035"/>
          </a:p>
          <a:p>
            <a:pPr indent="0" lvl="0" marL="4572" rtl="0" algn="l">
              <a:lnSpc>
                <a:spcPct val="90000"/>
              </a:lnSpc>
              <a:spcBef>
                <a:spcPts val="407"/>
              </a:spcBef>
              <a:spcAft>
                <a:spcPts val="0"/>
              </a:spcAft>
              <a:buClr>
                <a:schemeClr val="dk1"/>
              </a:buClr>
              <a:buSzPts val="2035"/>
              <a:buNone/>
            </a:pPr>
            <a:r>
              <a:rPr lang="en-US" sz="2035"/>
              <a:t>What follows is a high level overview of SOURCERER which is currently ready to demonstrate upon request.</a:t>
            </a:r>
            <a:endParaRPr sz="1850"/>
          </a:p>
        </p:txBody>
      </p:sp>
      <p:sp>
        <p:nvSpPr>
          <p:cNvPr id="42" name="Google Shape;42;p8"/>
          <p:cNvSpPr txBox="1"/>
          <p:nvPr/>
        </p:nvSpPr>
        <p:spPr>
          <a:xfrm>
            <a:off x="4019550" y="95488"/>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sp>
        <p:nvSpPr>
          <p:cNvPr id="43" name="Google Shape;43;p8"/>
          <p:cNvSpPr txBox="1"/>
          <p:nvPr/>
        </p:nvSpPr>
        <p:spPr>
          <a:xfrm>
            <a:off x="4019550" y="4798813"/>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26"/>
          <p:cNvSpPr/>
          <p:nvPr/>
        </p:nvSpPr>
        <p:spPr>
          <a:xfrm>
            <a:off x="5257800" y="1371600"/>
            <a:ext cx="3886200" cy="31394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 name="Google Shape;376;p26"/>
          <p:cNvSpPr txBox="1"/>
          <p:nvPr>
            <p:ph type="title"/>
          </p:nvPr>
        </p:nvSpPr>
        <p:spPr>
          <a:xfrm>
            <a:off x="457200" y="289799"/>
            <a:ext cx="8229600" cy="72808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2"/>
              </a:buClr>
              <a:buSzPts val="2880"/>
              <a:buFont typeface="Arial"/>
              <a:buNone/>
            </a:pPr>
            <a:r>
              <a:rPr lang="en-US" sz="2880"/>
              <a:t>KEYW SOURCERER:  Demonstration (Phase 2)</a:t>
            </a:r>
            <a:endParaRPr sz="2880"/>
          </a:p>
        </p:txBody>
      </p:sp>
      <p:sp>
        <p:nvSpPr>
          <p:cNvPr id="377" name="Google Shape;377;p26"/>
          <p:cNvSpPr txBox="1"/>
          <p:nvPr>
            <p:ph idx="12" type="sldNum"/>
          </p:nvPr>
        </p:nvSpPr>
        <p:spPr>
          <a:xfrm>
            <a:off x="457200" y="4767263"/>
            <a:ext cx="2133600" cy="2738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78" name="Google Shape;378;p26"/>
          <p:cNvSpPr txBox="1"/>
          <p:nvPr>
            <p:ph idx="1" type="body"/>
          </p:nvPr>
        </p:nvSpPr>
        <p:spPr>
          <a:xfrm>
            <a:off x="457200" y="1116331"/>
            <a:ext cx="8229600" cy="3394472"/>
          </a:xfrm>
          <a:prstGeom prst="rect">
            <a:avLst/>
          </a:prstGeom>
          <a:noFill/>
          <a:ln>
            <a:noFill/>
          </a:ln>
        </p:spPr>
        <p:txBody>
          <a:bodyPr anchorCtr="0" anchor="t" bIns="45700" lIns="91425" spcFirstLastPara="1" rIns="91425" wrap="square" tIns="45700">
            <a:noAutofit/>
          </a:bodyPr>
          <a:lstStyle/>
          <a:p>
            <a:pPr indent="-342900" lvl="0" marL="347472" rtl="0" algn="l">
              <a:spcBef>
                <a:spcPts val="0"/>
              </a:spcBef>
              <a:spcAft>
                <a:spcPts val="0"/>
              </a:spcAft>
              <a:buClr>
                <a:schemeClr val="dk1"/>
              </a:buClr>
              <a:buSzPts val="1800"/>
              <a:buFont typeface="Noto Sans Symbols"/>
              <a:buChar char="▪"/>
            </a:pPr>
            <a:r>
              <a:rPr lang="en-US" sz="1800"/>
              <a:t>SOURCERER is ready to demonstrate and currently has the ability to process the following data types (more data types can easily be added):</a:t>
            </a:r>
            <a:endParaRPr sz="1800"/>
          </a:p>
          <a:p>
            <a:pPr indent="-228600" lvl="0" marL="347472" rtl="0" algn="l">
              <a:spcBef>
                <a:spcPts val="360"/>
              </a:spcBef>
              <a:spcAft>
                <a:spcPts val="0"/>
              </a:spcAft>
              <a:buClr>
                <a:schemeClr val="dk1"/>
              </a:buClr>
              <a:buSzPts val="1800"/>
              <a:buFont typeface="Noto Sans Symbols"/>
              <a:buNone/>
            </a:pPr>
            <a:r>
              <a:t/>
            </a:r>
            <a:endParaRPr sz="1800"/>
          </a:p>
          <a:p>
            <a:pPr indent="-228600" lvl="0" marL="347472" rtl="0" algn="l">
              <a:spcBef>
                <a:spcPts val="360"/>
              </a:spcBef>
              <a:spcAft>
                <a:spcPts val="0"/>
              </a:spcAft>
              <a:buClr>
                <a:schemeClr val="dk1"/>
              </a:buClr>
              <a:buSzPts val="1800"/>
              <a:buFont typeface="Noto Sans Symbols"/>
              <a:buNone/>
            </a:pPr>
            <a:r>
              <a:t/>
            </a:r>
            <a:endParaRPr sz="1800"/>
          </a:p>
          <a:p>
            <a:pPr indent="-228600" lvl="0" marL="347472" rtl="0" algn="l">
              <a:spcBef>
                <a:spcPts val="360"/>
              </a:spcBef>
              <a:spcAft>
                <a:spcPts val="0"/>
              </a:spcAft>
              <a:buClr>
                <a:schemeClr val="dk1"/>
              </a:buClr>
              <a:buSzPts val="1800"/>
              <a:buFont typeface="Noto Sans Symbols"/>
              <a:buNone/>
            </a:pPr>
            <a:r>
              <a:t/>
            </a:r>
            <a:endParaRPr sz="1800"/>
          </a:p>
        </p:txBody>
      </p:sp>
      <p:sp>
        <p:nvSpPr>
          <p:cNvPr id="379" name="Google Shape;379;p26"/>
          <p:cNvSpPr txBox="1"/>
          <p:nvPr/>
        </p:nvSpPr>
        <p:spPr>
          <a:xfrm>
            <a:off x="4019550" y="34528"/>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sp>
        <p:nvSpPr>
          <p:cNvPr id="380" name="Google Shape;380;p26"/>
          <p:cNvSpPr txBox="1"/>
          <p:nvPr/>
        </p:nvSpPr>
        <p:spPr>
          <a:xfrm>
            <a:off x="4019550" y="4844533"/>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pic>
        <p:nvPicPr>
          <p:cNvPr id="381" name="Google Shape;381;p26"/>
          <p:cNvPicPr preferRelativeResize="0"/>
          <p:nvPr/>
        </p:nvPicPr>
        <p:blipFill rotWithShape="1">
          <a:blip r:embed="rId3">
            <a:alphaModFix/>
          </a:blip>
          <a:srcRect b="0" l="0" r="0" t="11474"/>
          <a:stretch/>
        </p:blipFill>
        <p:spPr>
          <a:xfrm>
            <a:off x="963674" y="1813666"/>
            <a:ext cx="2463525" cy="3124468"/>
          </a:xfrm>
          <a:prstGeom prst="rect">
            <a:avLst/>
          </a:prstGeom>
          <a:noFill/>
          <a:ln cap="flat" cmpd="sng" w="57150">
            <a:solidFill>
              <a:srgbClr val="C00000"/>
            </a:solidFill>
            <a:prstDash val="solid"/>
            <a:miter lim="800000"/>
            <a:headEnd len="sm" w="sm" type="none"/>
            <a:tailEnd len="sm" w="sm" type="none"/>
          </a:ln>
        </p:spPr>
      </p:pic>
      <p:sp>
        <p:nvSpPr>
          <p:cNvPr id="382" name="Google Shape;382;p26"/>
          <p:cNvSpPr txBox="1"/>
          <p:nvPr/>
        </p:nvSpPr>
        <p:spPr>
          <a:xfrm>
            <a:off x="3578400" y="1908000"/>
            <a:ext cx="5108400" cy="28623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If selected for Phase 2, KEYW will demo KEYW SOURCERER using the Humanitarian Data Set.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To access KEYW SOURCERER, please visit: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NOTE 1:  CAC Card is required to obtain access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NOTE 2:  For the purposes of word count, objects outlined by a red boarder are either graphics or screen shots and were not included in word count.</a:t>
            </a:r>
            <a:endParaRPr sz="1800">
              <a:solidFill>
                <a:schemeClr val="dk1"/>
              </a:solidFill>
              <a:latin typeface="Calibri"/>
              <a:ea typeface="Calibri"/>
              <a:cs typeface="Calibri"/>
              <a:sym typeface="Calibri"/>
            </a:endParaRPr>
          </a:p>
        </p:txBody>
      </p:sp>
      <p:sp>
        <p:nvSpPr>
          <p:cNvPr id="383" name="Google Shape;383;p26">
            <a:hlinkClick r:id="rId4"/>
          </p:cNvPr>
          <p:cNvSpPr/>
          <p:nvPr/>
        </p:nvSpPr>
        <p:spPr>
          <a:xfrm>
            <a:off x="3587776" y="3049484"/>
            <a:ext cx="454887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rgbClr val="0070C0"/>
                </a:solidFill>
                <a:latin typeface="Calibri"/>
                <a:ea typeface="Calibri"/>
                <a:cs typeface="Calibri"/>
                <a:sym typeface="Calibri"/>
              </a:rPr>
              <a:t>https://www.opensourcerer.us/hgcmop/home</a:t>
            </a:r>
            <a:endParaRPr sz="1800" u="sng">
              <a:solidFill>
                <a:srgbClr val="0070C0"/>
              </a:solidFill>
              <a:latin typeface="Calibri"/>
              <a:ea typeface="Calibri"/>
              <a:cs typeface="Calibri"/>
              <a:sym typeface="Calibri"/>
            </a:endParaRPr>
          </a:p>
        </p:txBody>
      </p:sp>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 name="Shape 47"/>
        <p:cNvGrpSpPr/>
        <p:nvPr/>
      </p:nvGrpSpPr>
      <p:grpSpPr>
        <a:xfrm>
          <a:off x="0" y="0"/>
          <a:ext cx="0" cy="0"/>
          <a:chOff x="0" y="0"/>
          <a:chExt cx="0" cy="0"/>
        </a:xfrm>
      </p:grpSpPr>
      <p:sp>
        <p:nvSpPr>
          <p:cNvPr id="48" name="Google Shape;48;p9"/>
          <p:cNvSpPr/>
          <p:nvPr/>
        </p:nvSpPr>
        <p:spPr>
          <a:xfrm>
            <a:off x="4493529" y="1282700"/>
            <a:ext cx="4653364" cy="355315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 name="Google Shape;49;p9"/>
          <p:cNvSpPr txBox="1"/>
          <p:nvPr>
            <p:ph type="title"/>
          </p:nvPr>
        </p:nvSpPr>
        <p:spPr>
          <a:xfrm>
            <a:off x="457200" y="205979"/>
            <a:ext cx="8229600" cy="72808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2"/>
              </a:buClr>
              <a:buSzPts val="3200"/>
              <a:buFont typeface="Arial"/>
              <a:buNone/>
            </a:pPr>
            <a:r>
              <a:rPr lang="en-US"/>
              <a:t>KEYW SOURCERER: Conceptual Overview</a:t>
            </a:r>
            <a:endParaRPr/>
          </a:p>
        </p:txBody>
      </p:sp>
      <p:sp>
        <p:nvSpPr>
          <p:cNvPr id="50" name="Google Shape;50;p9"/>
          <p:cNvSpPr txBox="1"/>
          <p:nvPr>
            <p:ph idx="12" type="sldNum"/>
          </p:nvPr>
        </p:nvSpPr>
        <p:spPr>
          <a:xfrm>
            <a:off x="457200" y="4767263"/>
            <a:ext cx="2133600" cy="2738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51" name="Google Shape;51;p9"/>
          <p:cNvSpPr/>
          <p:nvPr/>
        </p:nvSpPr>
        <p:spPr>
          <a:xfrm>
            <a:off x="7530971" y="1113134"/>
            <a:ext cx="1403216" cy="2057400"/>
          </a:xfrm>
          <a:prstGeom prst="rect">
            <a:avLst/>
          </a:prstGeom>
          <a:noFill/>
          <a:ln cap="flat" cmpd="sng" w="38100">
            <a:solidFill>
              <a:schemeClr val="accent2"/>
            </a:solidFill>
            <a:prstDash val="dash"/>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 name="Google Shape;52;p9"/>
          <p:cNvSpPr/>
          <p:nvPr/>
        </p:nvSpPr>
        <p:spPr>
          <a:xfrm>
            <a:off x="139571" y="1113134"/>
            <a:ext cx="7115704" cy="2057400"/>
          </a:xfrm>
          <a:prstGeom prst="rect">
            <a:avLst/>
          </a:prstGeom>
          <a:noFill/>
          <a:ln cap="flat" cmpd="sng" w="38100">
            <a:solidFill>
              <a:schemeClr val="accent2"/>
            </a:solidFill>
            <a:prstDash val="dash"/>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 name="Google Shape;53;p9"/>
          <p:cNvSpPr txBox="1"/>
          <p:nvPr/>
        </p:nvSpPr>
        <p:spPr>
          <a:xfrm>
            <a:off x="5361077" y="1124574"/>
            <a:ext cx="1872568"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B050"/>
                </a:solidFill>
                <a:latin typeface="Arial"/>
                <a:ea typeface="Arial"/>
                <a:cs typeface="Arial"/>
                <a:sym typeface="Arial"/>
              </a:rPr>
              <a:t>UNCLASSIFIED</a:t>
            </a:r>
            <a:br>
              <a:rPr b="1" lang="en-US" sz="1800">
                <a:solidFill>
                  <a:srgbClr val="00B050"/>
                </a:solidFill>
                <a:latin typeface="Arial"/>
                <a:ea typeface="Arial"/>
                <a:cs typeface="Arial"/>
                <a:sym typeface="Arial"/>
              </a:rPr>
            </a:br>
            <a:r>
              <a:rPr b="1" lang="en-US" sz="1800">
                <a:solidFill>
                  <a:srgbClr val="00B050"/>
                </a:solidFill>
                <a:latin typeface="Arial"/>
                <a:ea typeface="Arial"/>
                <a:cs typeface="Arial"/>
                <a:sym typeface="Arial"/>
              </a:rPr>
              <a:t>Domain </a:t>
            </a:r>
            <a:endParaRPr b="1" sz="1800">
              <a:solidFill>
                <a:srgbClr val="00B050"/>
              </a:solidFill>
              <a:latin typeface="Arial"/>
              <a:ea typeface="Arial"/>
              <a:cs typeface="Arial"/>
              <a:sym typeface="Arial"/>
            </a:endParaRPr>
          </a:p>
        </p:txBody>
      </p:sp>
      <p:sp>
        <p:nvSpPr>
          <p:cNvPr id="54" name="Google Shape;54;p9"/>
          <p:cNvSpPr txBox="1"/>
          <p:nvPr/>
        </p:nvSpPr>
        <p:spPr>
          <a:xfrm>
            <a:off x="7255275" y="1076403"/>
            <a:ext cx="1872568"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FF0000"/>
                </a:solidFill>
                <a:latin typeface="Calibri"/>
                <a:ea typeface="Calibri"/>
                <a:cs typeface="Calibri"/>
                <a:sym typeface="Calibri"/>
              </a:rPr>
              <a:t>Secure</a:t>
            </a:r>
            <a:br>
              <a:rPr b="1" lang="en-US" sz="1800">
                <a:solidFill>
                  <a:srgbClr val="FF0000"/>
                </a:solidFill>
                <a:latin typeface="Calibri"/>
                <a:ea typeface="Calibri"/>
                <a:cs typeface="Calibri"/>
                <a:sym typeface="Calibri"/>
              </a:rPr>
            </a:br>
            <a:r>
              <a:rPr b="1" lang="en-US" sz="1800">
                <a:solidFill>
                  <a:srgbClr val="FF0000"/>
                </a:solidFill>
                <a:latin typeface="Calibri"/>
                <a:ea typeface="Calibri"/>
                <a:cs typeface="Calibri"/>
                <a:sym typeface="Calibri"/>
              </a:rPr>
              <a:t>Domain(S) </a:t>
            </a:r>
            <a:endParaRPr b="1" sz="1800">
              <a:solidFill>
                <a:srgbClr val="FF0000"/>
              </a:solidFill>
              <a:latin typeface="Calibri"/>
              <a:ea typeface="Calibri"/>
              <a:cs typeface="Calibri"/>
              <a:sym typeface="Calibri"/>
            </a:endParaRPr>
          </a:p>
        </p:txBody>
      </p:sp>
      <p:pic>
        <p:nvPicPr>
          <p:cNvPr descr="http://t0.gstatic.com/images?q=tbn:ANd9GcR7cXl8p6d3P3o7DVLiQWpz0h_hEbXkRUxYesGM0GS46TQksc1g" id="55" name="Google Shape;55;p9"/>
          <p:cNvPicPr preferRelativeResize="0"/>
          <p:nvPr/>
        </p:nvPicPr>
        <p:blipFill rotWithShape="1">
          <a:blip r:embed="rId3">
            <a:alphaModFix/>
          </a:blip>
          <a:srcRect b="0" l="0" r="0" t="0"/>
          <a:stretch/>
        </p:blipFill>
        <p:spPr>
          <a:xfrm>
            <a:off x="5228849" y="1795894"/>
            <a:ext cx="963930" cy="722948"/>
          </a:xfrm>
          <a:prstGeom prst="rect">
            <a:avLst/>
          </a:prstGeom>
          <a:noFill/>
          <a:ln>
            <a:noFill/>
          </a:ln>
        </p:spPr>
      </p:pic>
      <p:sp>
        <p:nvSpPr>
          <p:cNvPr id="56" name="Google Shape;56;p9"/>
          <p:cNvSpPr txBox="1"/>
          <p:nvPr/>
        </p:nvSpPr>
        <p:spPr>
          <a:xfrm>
            <a:off x="5244971" y="1951334"/>
            <a:ext cx="950960" cy="407897"/>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b="1" lang="en-US" sz="1100">
                <a:solidFill>
                  <a:schemeClr val="dk1"/>
                </a:solidFill>
                <a:latin typeface="Arial"/>
                <a:ea typeface="Arial"/>
                <a:cs typeface="Arial"/>
                <a:sym typeface="Arial"/>
              </a:rPr>
              <a:t>Data</a:t>
            </a:r>
            <a:br>
              <a:rPr b="1" lang="en-US" sz="1100">
                <a:solidFill>
                  <a:schemeClr val="dk1"/>
                </a:solidFill>
                <a:latin typeface="Arial"/>
                <a:ea typeface="Arial"/>
                <a:cs typeface="Arial"/>
                <a:sym typeface="Arial"/>
              </a:rPr>
            </a:br>
            <a:r>
              <a:rPr b="1" lang="en-US" sz="1100">
                <a:solidFill>
                  <a:schemeClr val="dk1"/>
                </a:solidFill>
                <a:latin typeface="Arial"/>
                <a:ea typeface="Arial"/>
                <a:cs typeface="Arial"/>
                <a:sym typeface="Arial"/>
              </a:rPr>
              <a:t>Package</a:t>
            </a:r>
            <a:endParaRPr b="1" sz="1100">
              <a:solidFill>
                <a:schemeClr val="dk1"/>
              </a:solidFill>
              <a:latin typeface="Arial"/>
              <a:ea typeface="Arial"/>
              <a:cs typeface="Arial"/>
              <a:sym typeface="Arial"/>
            </a:endParaRPr>
          </a:p>
        </p:txBody>
      </p:sp>
      <p:pic>
        <p:nvPicPr>
          <p:cNvPr descr="Places server database icon" id="57" name="Google Shape;57;p9"/>
          <p:cNvPicPr preferRelativeResize="0"/>
          <p:nvPr/>
        </p:nvPicPr>
        <p:blipFill rotWithShape="1">
          <a:blip r:embed="rId4">
            <a:alphaModFix/>
          </a:blip>
          <a:srcRect b="0" l="0" r="0" t="0"/>
          <a:stretch/>
        </p:blipFill>
        <p:spPr>
          <a:xfrm>
            <a:off x="6976967" y="1781143"/>
            <a:ext cx="703076" cy="632358"/>
          </a:xfrm>
          <a:prstGeom prst="rect">
            <a:avLst/>
          </a:prstGeom>
          <a:noFill/>
          <a:ln>
            <a:noFill/>
          </a:ln>
        </p:spPr>
      </p:pic>
      <p:sp>
        <p:nvSpPr>
          <p:cNvPr id="58" name="Google Shape;58;p9"/>
          <p:cNvSpPr txBox="1"/>
          <p:nvPr/>
        </p:nvSpPr>
        <p:spPr>
          <a:xfrm>
            <a:off x="6869617" y="1927680"/>
            <a:ext cx="917775" cy="407897"/>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b="1" lang="en-US" sz="1100">
                <a:solidFill>
                  <a:schemeClr val="dk1"/>
                </a:solidFill>
                <a:latin typeface="Arial"/>
                <a:ea typeface="Arial"/>
                <a:cs typeface="Arial"/>
                <a:sym typeface="Arial"/>
              </a:rPr>
              <a:t>Data</a:t>
            </a:r>
            <a:endParaRPr/>
          </a:p>
          <a:p>
            <a:pPr indent="0" lvl="0" marL="0" marR="0" rtl="0" algn="ctr">
              <a:spcBef>
                <a:spcPts val="0"/>
              </a:spcBef>
              <a:spcAft>
                <a:spcPts val="0"/>
              </a:spcAft>
              <a:buNone/>
            </a:pPr>
            <a:r>
              <a:rPr b="1" lang="en-US" sz="1100">
                <a:solidFill>
                  <a:schemeClr val="dk1"/>
                </a:solidFill>
                <a:latin typeface="Arial"/>
                <a:ea typeface="Arial"/>
                <a:cs typeface="Arial"/>
                <a:sym typeface="Arial"/>
              </a:rPr>
              <a:t>Storage</a:t>
            </a:r>
            <a:endParaRPr/>
          </a:p>
        </p:txBody>
      </p:sp>
      <p:sp>
        <p:nvSpPr>
          <p:cNvPr id="59" name="Google Shape;59;p9"/>
          <p:cNvSpPr txBox="1"/>
          <p:nvPr/>
        </p:nvSpPr>
        <p:spPr>
          <a:xfrm>
            <a:off x="7976355" y="1716587"/>
            <a:ext cx="957832" cy="8309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JEMA</a:t>
            </a:r>
            <a:br>
              <a:rPr b="1" lang="en-US" sz="1600">
                <a:solidFill>
                  <a:schemeClr val="dk1"/>
                </a:solidFill>
                <a:latin typeface="Arial"/>
                <a:ea typeface="Arial"/>
                <a:cs typeface="Arial"/>
                <a:sym typeface="Arial"/>
              </a:rPr>
            </a:br>
            <a:r>
              <a:rPr b="1" lang="en-US" sz="1600">
                <a:solidFill>
                  <a:schemeClr val="dk1"/>
                </a:solidFill>
                <a:latin typeface="Arial"/>
                <a:ea typeface="Arial"/>
                <a:cs typeface="Arial"/>
                <a:sym typeface="Arial"/>
              </a:rPr>
              <a:t>MOW</a:t>
            </a:r>
            <a:br>
              <a:rPr b="1" lang="en-US" sz="1600">
                <a:solidFill>
                  <a:schemeClr val="dk1"/>
                </a:solidFill>
                <a:latin typeface="Arial"/>
                <a:ea typeface="Arial"/>
                <a:cs typeface="Arial"/>
                <a:sym typeface="Arial"/>
              </a:rPr>
            </a:br>
            <a:r>
              <a:rPr b="1" lang="en-US" sz="1600">
                <a:solidFill>
                  <a:schemeClr val="dk1"/>
                </a:solidFill>
                <a:latin typeface="Arial"/>
                <a:ea typeface="Arial"/>
                <a:cs typeface="Arial"/>
                <a:sym typeface="Arial"/>
              </a:rPr>
              <a:t>Globe</a:t>
            </a:r>
            <a:endParaRPr b="1" sz="1600">
              <a:solidFill>
                <a:schemeClr val="dk1"/>
              </a:solidFill>
              <a:latin typeface="Arial"/>
              <a:ea typeface="Arial"/>
              <a:cs typeface="Arial"/>
              <a:sym typeface="Arial"/>
            </a:endParaRPr>
          </a:p>
        </p:txBody>
      </p:sp>
      <p:sp>
        <p:nvSpPr>
          <p:cNvPr id="60" name="Google Shape;60;p9"/>
          <p:cNvSpPr/>
          <p:nvPr/>
        </p:nvSpPr>
        <p:spPr>
          <a:xfrm>
            <a:off x="7707425" y="2066866"/>
            <a:ext cx="277417" cy="130895"/>
          </a:xfrm>
          <a:prstGeom prst="rightArrow">
            <a:avLst>
              <a:gd fmla="val 50000" name="adj1"/>
              <a:gd fmla="val 50000" name="adj2"/>
            </a:avLst>
          </a:prstGeom>
          <a:gradFill>
            <a:gsLst>
              <a:gs pos="0">
                <a:srgbClr val="1B5A5F"/>
              </a:gs>
              <a:gs pos="100000">
                <a:srgbClr val="B2C7CA"/>
              </a:gs>
            </a:gsLst>
            <a:lin ang="16200000" scaled="0"/>
          </a:gradFill>
          <a:ln cap="flat" cmpd="sng" w="9525">
            <a:solidFill>
              <a:srgbClr val="205356"/>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 name="Google Shape;61;p9"/>
          <p:cNvSpPr/>
          <p:nvPr/>
        </p:nvSpPr>
        <p:spPr>
          <a:xfrm>
            <a:off x="7707425" y="1838266"/>
            <a:ext cx="277417" cy="130895"/>
          </a:xfrm>
          <a:prstGeom prst="rightArrow">
            <a:avLst>
              <a:gd fmla="val 50000" name="adj1"/>
              <a:gd fmla="val 50000" name="adj2"/>
            </a:avLst>
          </a:prstGeom>
          <a:gradFill>
            <a:gsLst>
              <a:gs pos="0">
                <a:srgbClr val="1B5A5F"/>
              </a:gs>
              <a:gs pos="100000">
                <a:srgbClr val="B2C7CA"/>
              </a:gs>
            </a:gsLst>
            <a:lin ang="16200000" scaled="0"/>
          </a:gradFill>
          <a:ln cap="flat" cmpd="sng" w="9525">
            <a:solidFill>
              <a:srgbClr val="205356"/>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 name="Google Shape;62;p9"/>
          <p:cNvSpPr/>
          <p:nvPr/>
        </p:nvSpPr>
        <p:spPr>
          <a:xfrm>
            <a:off x="7707425" y="2295466"/>
            <a:ext cx="277417" cy="130895"/>
          </a:xfrm>
          <a:prstGeom prst="rightArrow">
            <a:avLst>
              <a:gd fmla="val 50000" name="adj1"/>
              <a:gd fmla="val 50000" name="adj2"/>
            </a:avLst>
          </a:prstGeom>
          <a:gradFill>
            <a:gsLst>
              <a:gs pos="0">
                <a:srgbClr val="1B5A5F"/>
              </a:gs>
              <a:gs pos="100000">
                <a:srgbClr val="B2C7CA"/>
              </a:gs>
            </a:gsLst>
            <a:lin ang="16200000" scaled="0"/>
          </a:gradFill>
          <a:ln cap="flat" cmpd="sng" w="9525">
            <a:solidFill>
              <a:srgbClr val="205356"/>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 name="Google Shape;63;p9"/>
          <p:cNvSpPr txBox="1"/>
          <p:nvPr/>
        </p:nvSpPr>
        <p:spPr>
          <a:xfrm>
            <a:off x="2577971" y="4216336"/>
            <a:ext cx="2127690" cy="369667"/>
          </a:xfrm>
          <a:prstGeom prst="rect">
            <a:avLst/>
          </a:prstGeom>
          <a:noFill/>
          <a:ln>
            <a:noFill/>
          </a:ln>
        </p:spPr>
        <p:txBody>
          <a:bodyPr anchorCtr="0" anchor="t" bIns="30625" lIns="61275" spcFirstLastPara="1" rIns="61275" wrap="square" tIns="30625">
            <a:noAutofit/>
          </a:bodyPr>
          <a:lstStyle/>
          <a:p>
            <a:pPr indent="0" lvl="0" marL="0" marR="0" rtl="0" algn="ctr">
              <a:spcBef>
                <a:spcPts val="0"/>
              </a:spcBef>
              <a:spcAft>
                <a:spcPts val="0"/>
              </a:spcAft>
              <a:buNone/>
            </a:pPr>
            <a:r>
              <a:rPr b="1" lang="en-US" sz="1000">
                <a:solidFill>
                  <a:schemeClr val="dk1"/>
                </a:solidFill>
                <a:latin typeface="Arial"/>
                <a:ea typeface="Arial"/>
                <a:cs typeface="Arial"/>
                <a:sym typeface="Arial"/>
              </a:rPr>
              <a:t>Any Specialized</a:t>
            </a:r>
            <a:endParaRPr b="1" sz="1000">
              <a:solidFill>
                <a:schemeClr val="dk1"/>
              </a:solidFill>
              <a:latin typeface="Arial"/>
              <a:ea typeface="Arial"/>
              <a:cs typeface="Arial"/>
              <a:sym typeface="Arial"/>
            </a:endParaRPr>
          </a:p>
          <a:p>
            <a:pPr indent="0" lvl="0" marL="0" marR="0" rtl="0" algn="ctr">
              <a:spcBef>
                <a:spcPts val="0"/>
              </a:spcBef>
              <a:spcAft>
                <a:spcPts val="0"/>
              </a:spcAft>
              <a:buNone/>
            </a:pPr>
            <a:r>
              <a:rPr b="1" lang="en-US" sz="1000">
                <a:solidFill>
                  <a:schemeClr val="dk1"/>
                </a:solidFill>
                <a:latin typeface="Arial"/>
                <a:ea typeface="Arial"/>
                <a:cs typeface="Arial"/>
                <a:sym typeface="Arial"/>
              </a:rPr>
              <a:t>Data Domain</a:t>
            </a:r>
            <a:endParaRPr b="1" sz="1000">
              <a:solidFill>
                <a:schemeClr val="dk1"/>
              </a:solidFill>
              <a:latin typeface="Arial"/>
              <a:ea typeface="Arial"/>
              <a:cs typeface="Arial"/>
              <a:sym typeface="Arial"/>
            </a:endParaRPr>
          </a:p>
        </p:txBody>
      </p:sp>
      <p:pic>
        <p:nvPicPr>
          <p:cNvPr id="64" name="Google Shape;64;p9"/>
          <p:cNvPicPr preferRelativeResize="0"/>
          <p:nvPr/>
        </p:nvPicPr>
        <p:blipFill rotWithShape="1">
          <a:blip r:embed="rId5">
            <a:alphaModFix/>
          </a:blip>
          <a:srcRect b="0" l="0" r="0" t="0"/>
          <a:stretch/>
        </p:blipFill>
        <p:spPr>
          <a:xfrm>
            <a:off x="405946" y="1077276"/>
            <a:ext cx="1691326" cy="725171"/>
          </a:xfrm>
          <a:prstGeom prst="rect">
            <a:avLst/>
          </a:prstGeom>
          <a:noFill/>
          <a:ln>
            <a:noFill/>
          </a:ln>
        </p:spPr>
      </p:pic>
      <p:pic>
        <p:nvPicPr>
          <p:cNvPr id="65" name="Google Shape;65;p9"/>
          <p:cNvPicPr preferRelativeResize="0"/>
          <p:nvPr/>
        </p:nvPicPr>
        <p:blipFill rotWithShape="1">
          <a:blip r:embed="rId6">
            <a:alphaModFix/>
          </a:blip>
          <a:srcRect b="0" l="0" r="0" t="0"/>
          <a:stretch/>
        </p:blipFill>
        <p:spPr>
          <a:xfrm>
            <a:off x="191201" y="1731385"/>
            <a:ext cx="1691326" cy="830999"/>
          </a:xfrm>
          <a:prstGeom prst="rect">
            <a:avLst/>
          </a:prstGeom>
          <a:noFill/>
          <a:ln>
            <a:noFill/>
          </a:ln>
        </p:spPr>
      </p:pic>
      <p:pic>
        <p:nvPicPr>
          <p:cNvPr id="66" name="Google Shape;66;p9"/>
          <p:cNvPicPr preferRelativeResize="0"/>
          <p:nvPr/>
        </p:nvPicPr>
        <p:blipFill rotWithShape="1">
          <a:blip r:embed="rId7">
            <a:alphaModFix/>
          </a:blip>
          <a:srcRect b="0" l="0" r="0" t="0"/>
          <a:stretch/>
        </p:blipFill>
        <p:spPr>
          <a:xfrm>
            <a:off x="63371" y="2401054"/>
            <a:ext cx="1900252" cy="769480"/>
          </a:xfrm>
          <a:prstGeom prst="rect">
            <a:avLst/>
          </a:prstGeom>
          <a:noFill/>
          <a:ln>
            <a:noFill/>
          </a:ln>
        </p:spPr>
      </p:pic>
      <p:sp>
        <p:nvSpPr>
          <p:cNvPr id="67" name="Google Shape;67;p9"/>
          <p:cNvSpPr txBox="1"/>
          <p:nvPr/>
        </p:nvSpPr>
        <p:spPr>
          <a:xfrm>
            <a:off x="368171" y="1113134"/>
            <a:ext cx="1672228" cy="531007"/>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b="1" lang="en-US" sz="1500">
                <a:solidFill>
                  <a:srgbClr val="BB3D14"/>
                </a:solidFill>
                <a:latin typeface="Arial"/>
                <a:ea typeface="Arial"/>
                <a:cs typeface="Arial"/>
                <a:sym typeface="Arial"/>
              </a:rPr>
              <a:t>Local “Shoebox“ Data</a:t>
            </a:r>
            <a:endParaRPr b="1" sz="1200">
              <a:solidFill>
                <a:srgbClr val="BB3D14"/>
              </a:solidFill>
              <a:latin typeface="Arial"/>
              <a:ea typeface="Arial"/>
              <a:cs typeface="Arial"/>
              <a:sym typeface="Arial"/>
            </a:endParaRPr>
          </a:p>
        </p:txBody>
      </p:sp>
      <p:sp>
        <p:nvSpPr>
          <p:cNvPr id="68" name="Google Shape;68;p9"/>
          <p:cNvSpPr txBox="1"/>
          <p:nvPr/>
        </p:nvSpPr>
        <p:spPr>
          <a:xfrm>
            <a:off x="63371" y="2563327"/>
            <a:ext cx="1924404" cy="531007"/>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b="1" lang="en-US" sz="1500">
                <a:solidFill>
                  <a:srgbClr val="BB3D14"/>
                </a:solidFill>
                <a:latin typeface="Arial"/>
                <a:ea typeface="Arial"/>
                <a:cs typeface="Arial"/>
                <a:sym typeface="Arial"/>
              </a:rPr>
              <a:t>Targeted Research</a:t>
            </a:r>
            <a:endParaRPr/>
          </a:p>
          <a:p>
            <a:pPr indent="0" lvl="0" marL="0" marR="0" rtl="0" algn="ctr">
              <a:spcBef>
                <a:spcPts val="0"/>
              </a:spcBef>
              <a:spcAft>
                <a:spcPts val="0"/>
              </a:spcAft>
              <a:buNone/>
            </a:pPr>
            <a:r>
              <a:rPr b="1" lang="en-US" sz="1500">
                <a:solidFill>
                  <a:srgbClr val="BB3D14"/>
                </a:solidFill>
                <a:latin typeface="Arial"/>
                <a:ea typeface="Arial"/>
                <a:cs typeface="Arial"/>
                <a:sym typeface="Arial"/>
              </a:rPr>
              <a:t>Harvests</a:t>
            </a:r>
            <a:endParaRPr b="1" sz="1200">
              <a:solidFill>
                <a:srgbClr val="BB3D14"/>
              </a:solidFill>
              <a:latin typeface="Arial"/>
              <a:ea typeface="Arial"/>
              <a:cs typeface="Arial"/>
              <a:sym typeface="Arial"/>
            </a:endParaRPr>
          </a:p>
        </p:txBody>
      </p:sp>
      <p:sp>
        <p:nvSpPr>
          <p:cNvPr id="69" name="Google Shape;69;p9"/>
          <p:cNvSpPr txBox="1"/>
          <p:nvPr/>
        </p:nvSpPr>
        <p:spPr>
          <a:xfrm>
            <a:off x="-12829" y="1955959"/>
            <a:ext cx="2080631" cy="300175"/>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b="1" lang="en-US" sz="1500">
                <a:solidFill>
                  <a:srgbClr val="BB3D14"/>
                </a:solidFill>
                <a:latin typeface="Arial"/>
                <a:ea typeface="Arial"/>
                <a:cs typeface="Arial"/>
                <a:sym typeface="Arial"/>
              </a:rPr>
              <a:t>Web Harvests</a:t>
            </a:r>
            <a:endParaRPr b="1" sz="1200">
              <a:solidFill>
                <a:srgbClr val="BB3D14"/>
              </a:solidFill>
              <a:latin typeface="Arial"/>
              <a:ea typeface="Arial"/>
              <a:cs typeface="Arial"/>
              <a:sym typeface="Arial"/>
            </a:endParaRPr>
          </a:p>
        </p:txBody>
      </p:sp>
      <p:grpSp>
        <p:nvGrpSpPr>
          <p:cNvPr id="70" name="Google Shape;70;p9"/>
          <p:cNvGrpSpPr/>
          <p:nvPr/>
        </p:nvGrpSpPr>
        <p:grpSpPr>
          <a:xfrm flipH="1">
            <a:off x="2556876" y="1835897"/>
            <a:ext cx="1738304" cy="577346"/>
            <a:chOff x="9000556" y="3733800"/>
            <a:chExt cx="2163885" cy="940860"/>
          </a:xfrm>
        </p:grpSpPr>
        <p:sp>
          <p:nvSpPr>
            <p:cNvPr id="71" name="Google Shape;71;p9"/>
            <p:cNvSpPr/>
            <p:nvPr/>
          </p:nvSpPr>
          <p:spPr>
            <a:xfrm rot="5400000">
              <a:off x="9545582" y="3280871"/>
              <a:ext cx="777988" cy="1868041"/>
            </a:xfrm>
            <a:prstGeom prst="can">
              <a:avLst>
                <a:gd fmla="val 25000" name="adj"/>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800">
                <a:solidFill>
                  <a:srgbClr val="000000"/>
                </a:solidFill>
                <a:latin typeface="Arial"/>
                <a:ea typeface="Arial"/>
                <a:cs typeface="Arial"/>
                <a:sym typeface="Arial"/>
              </a:endParaRPr>
            </a:p>
          </p:txBody>
        </p:sp>
        <p:sp>
          <p:nvSpPr>
            <p:cNvPr id="72" name="Google Shape;72;p9"/>
            <p:cNvSpPr/>
            <p:nvPr/>
          </p:nvSpPr>
          <p:spPr>
            <a:xfrm rot="5400000">
              <a:off x="10369590" y="3879809"/>
              <a:ext cx="940860" cy="648842"/>
            </a:xfrm>
            <a:prstGeom prst="can">
              <a:avLst>
                <a:gd fmla="val 25000" name="adj"/>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800">
                <a:solidFill>
                  <a:srgbClr val="000000"/>
                </a:solidFill>
                <a:latin typeface="Arial"/>
                <a:ea typeface="Arial"/>
                <a:cs typeface="Arial"/>
                <a:sym typeface="Arial"/>
              </a:endParaRPr>
            </a:p>
          </p:txBody>
        </p:sp>
      </p:grpSp>
      <p:sp>
        <p:nvSpPr>
          <p:cNvPr id="73" name="Google Shape;73;p9"/>
          <p:cNvSpPr/>
          <p:nvPr/>
        </p:nvSpPr>
        <p:spPr>
          <a:xfrm>
            <a:off x="1961041" y="1884441"/>
            <a:ext cx="462364" cy="355238"/>
          </a:xfrm>
          <a:prstGeom prst="rightArrow">
            <a:avLst>
              <a:gd fmla="val 40663" name="adj1"/>
              <a:gd fmla="val 50000" name="adj2"/>
            </a:avLst>
          </a:prstGeom>
          <a:solidFill>
            <a:schemeClr val="dk2"/>
          </a:solidFill>
          <a:ln cap="flat" cmpd="sng" w="9525">
            <a:solidFill>
              <a:srgbClr val="FECA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4" name="Google Shape;74;p9"/>
          <p:cNvSpPr/>
          <p:nvPr/>
        </p:nvSpPr>
        <p:spPr>
          <a:xfrm rot="-2441673">
            <a:off x="1985190" y="2372651"/>
            <a:ext cx="462364" cy="355238"/>
          </a:xfrm>
          <a:prstGeom prst="rightArrow">
            <a:avLst>
              <a:gd fmla="val 40663" name="adj1"/>
              <a:gd fmla="val 50000" name="adj2"/>
            </a:avLst>
          </a:prstGeom>
          <a:solidFill>
            <a:schemeClr val="dk2"/>
          </a:solidFill>
          <a:ln cap="flat" cmpd="sng" w="9525">
            <a:solidFill>
              <a:srgbClr val="FECA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5" name="Google Shape;75;p9"/>
          <p:cNvSpPr/>
          <p:nvPr/>
        </p:nvSpPr>
        <p:spPr>
          <a:xfrm rot="2051444">
            <a:off x="1936813" y="1445755"/>
            <a:ext cx="462364" cy="355238"/>
          </a:xfrm>
          <a:prstGeom prst="rightArrow">
            <a:avLst>
              <a:gd fmla="val 40663" name="adj1"/>
              <a:gd fmla="val 50000" name="adj2"/>
            </a:avLst>
          </a:prstGeom>
          <a:solidFill>
            <a:schemeClr val="dk2"/>
          </a:solidFill>
          <a:ln cap="flat" cmpd="sng" w="9525">
            <a:solidFill>
              <a:srgbClr val="FECA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6" name="Google Shape;76;p9"/>
          <p:cNvSpPr txBox="1"/>
          <p:nvPr/>
        </p:nvSpPr>
        <p:spPr>
          <a:xfrm>
            <a:off x="2891609" y="1879811"/>
            <a:ext cx="1538394"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Enhancement Pipeline</a:t>
            </a:r>
            <a:endParaRPr/>
          </a:p>
        </p:txBody>
      </p:sp>
      <p:sp>
        <p:nvSpPr>
          <p:cNvPr id="77" name="Google Shape;77;p9"/>
          <p:cNvSpPr/>
          <p:nvPr/>
        </p:nvSpPr>
        <p:spPr>
          <a:xfrm>
            <a:off x="4474479" y="1943165"/>
            <a:ext cx="462364" cy="355238"/>
          </a:xfrm>
          <a:prstGeom prst="rightArrow">
            <a:avLst>
              <a:gd fmla="val 40663" name="adj1"/>
              <a:gd fmla="val 50000" name="adj2"/>
            </a:avLst>
          </a:prstGeom>
          <a:solidFill>
            <a:schemeClr val="dk2"/>
          </a:solidFill>
          <a:ln cap="flat" cmpd="sng" w="9525">
            <a:solidFill>
              <a:srgbClr val="FECA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8" name="Google Shape;78;p9"/>
          <p:cNvSpPr/>
          <p:nvPr/>
        </p:nvSpPr>
        <p:spPr>
          <a:xfrm>
            <a:off x="825371" y="2269989"/>
            <a:ext cx="69354" cy="62345"/>
          </a:xfrm>
          <a:prstGeom prst="ellipse">
            <a:avLst/>
          </a:prstGeom>
          <a:solidFill>
            <a:srgbClr val="49442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79" name="Google Shape;79;p9"/>
          <p:cNvSpPr/>
          <p:nvPr/>
        </p:nvSpPr>
        <p:spPr>
          <a:xfrm>
            <a:off x="1552589" y="1387278"/>
            <a:ext cx="69354" cy="62345"/>
          </a:xfrm>
          <a:prstGeom prst="ellipse">
            <a:avLst/>
          </a:prstGeom>
          <a:solidFill>
            <a:srgbClr val="93895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80" name="Google Shape;80;p9"/>
          <p:cNvSpPr/>
          <p:nvPr/>
        </p:nvSpPr>
        <p:spPr>
          <a:xfrm>
            <a:off x="981289" y="1609263"/>
            <a:ext cx="69354" cy="62345"/>
          </a:xfrm>
          <a:prstGeom prst="ellipse">
            <a:avLst/>
          </a:prstGeom>
          <a:solidFill>
            <a:srgbClr val="49442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81" name="Google Shape;81;p9"/>
          <p:cNvSpPr/>
          <p:nvPr/>
        </p:nvSpPr>
        <p:spPr>
          <a:xfrm>
            <a:off x="339939" y="2256963"/>
            <a:ext cx="69354" cy="62345"/>
          </a:xfrm>
          <a:prstGeom prst="ellipse">
            <a:avLst/>
          </a:prstGeom>
          <a:solidFill>
            <a:srgbClr val="49442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82" name="Google Shape;82;p9"/>
          <p:cNvSpPr/>
          <p:nvPr/>
        </p:nvSpPr>
        <p:spPr>
          <a:xfrm>
            <a:off x="590421" y="1408688"/>
            <a:ext cx="69354" cy="62345"/>
          </a:xfrm>
          <a:prstGeom prst="ellipse">
            <a:avLst/>
          </a:prstGeom>
          <a:solidFill>
            <a:srgbClr val="DBDD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83" name="Google Shape;83;p9"/>
          <p:cNvSpPr/>
          <p:nvPr/>
        </p:nvSpPr>
        <p:spPr>
          <a:xfrm>
            <a:off x="669643" y="1895404"/>
            <a:ext cx="69354" cy="62345"/>
          </a:xfrm>
          <a:prstGeom prst="ellipse">
            <a:avLst/>
          </a:prstGeom>
          <a:solidFill>
            <a:srgbClr val="DBDD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84" name="Google Shape;84;p9"/>
          <p:cNvSpPr/>
          <p:nvPr/>
        </p:nvSpPr>
        <p:spPr>
          <a:xfrm>
            <a:off x="1514689" y="2295063"/>
            <a:ext cx="69354" cy="62345"/>
          </a:xfrm>
          <a:prstGeom prst="ellipse">
            <a:avLst/>
          </a:prstGeom>
          <a:solidFill>
            <a:srgbClr val="DBDD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85" name="Google Shape;85;p9"/>
          <p:cNvSpPr/>
          <p:nvPr/>
        </p:nvSpPr>
        <p:spPr>
          <a:xfrm>
            <a:off x="1577659" y="1577581"/>
            <a:ext cx="69354" cy="62345"/>
          </a:xfrm>
          <a:prstGeom prst="ellipse">
            <a:avLst/>
          </a:prstGeom>
          <a:solidFill>
            <a:srgbClr val="DBDD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86" name="Google Shape;86;p9"/>
          <p:cNvSpPr/>
          <p:nvPr/>
        </p:nvSpPr>
        <p:spPr>
          <a:xfrm>
            <a:off x="1279243" y="2570719"/>
            <a:ext cx="69354" cy="62345"/>
          </a:xfrm>
          <a:prstGeom prst="ellipse">
            <a:avLst/>
          </a:prstGeom>
          <a:solidFill>
            <a:srgbClr val="DBDD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87" name="Google Shape;87;p9"/>
          <p:cNvSpPr/>
          <p:nvPr/>
        </p:nvSpPr>
        <p:spPr>
          <a:xfrm>
            <a:off x="1279243" y="1944723"/>
            <a:ext cx="69354" cy="62345"/>
          </a:xfrm>
          <a:prstGeom prst="ellipse">
            <a:avLst/>
          </a:prstGeom>
          <a:solidFill>
            <a:srgbClr val="EEEC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88" name="Google Shape;88;p9"/>
          <p:cNvSpPr/>
          <p:nvPr/>
        </p:nvSpPr>
        <p:spPr>
          <a:xfrm>
            <a:off x="603087" y="2539546"/>
            <a:ext cx="69354" cy="62345"/>
          </a:xfrm>
          <a:prstGeom prst="ellipse">
            <a:avLst/>
          </a:prstGeom>
          <a:solidFill>
            <a:srgbClr val="1D1B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89" name="Google Shape;89;p9"/>
          <p:cNvSpPr/>
          <p:nvPr/>
        </p:nvSpPr>
        <p:spPr>
          <a:xfrm>
            <a:off x="1542982" y="2797657"/>
            <a:ext cx="69354" cy="62345"/>
          </a:xfrm>
          <a:prstGeom prst="ellipse">
            <a:avLst/>
          </a:prstGeom>
          <a:solidFill>
            <a:srgbClr val="1D1B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pic>
        <p:nvPicPr>
          <p:cNvPr id="90" name="Google Shape;90;p9"/>
          <p:cNvPicPr preferRelativeResize="0"/>
          <p:nvPr/>
        </p:nvPicPr>
        <p:blipFill rotWithShape="1">
          <a:blip r:embed="rId8">
            <a:alphaModFix/>
          </a:blip>
          <a:srcRect b="0" l="0" r="0" t="0"/>
          <a:stretch/>
        </p:blipFill>
        <p:spPr>
          <a:xfrm>
            <a:off x="450949" y="3238629"/>
            <a:ext cx="1258347" cy="1679959"/>
          </a:xfrm>
          <a:prstGeom prst="rect">
            <a:avLst/>
          </a:prstGeom>
          <a:noFill/>
          <a:ln>
            <a:noFill/>
          </a:ln>
        </p:spPr>
      </p:pic>
      <p:pic>
        <p:nvPicPr>
          <p:cNvPr id="91" name="Google Shape;91;p9"/>
          <p:cNvPicPr preferRelativeResize="0"/>
          <p:nvPr/>
        </p:nvPicPr>
        <p:blipFill rotWithShape="1">
          <a:blip r:embed="rId9">
            <a:alphaModFix/>
          </a:blip>
          <a:srcRect b="0" l="0" r="0" t="0"/>
          <a:stretch/>
        </p:blipFill>
        <p:spPr>
          <a:xfrm>
            <a:off x="5312369" y="3219941"/>
            <a:ext cx="1148474" cy="1622447"/>
          </a:xfrm>
          <a:prstGeom prst="rect">
            <a:avLst/>
          </a:prstGeom>
          <a:noFill/>
          <a:ln>
            <a:noFill/>
          </a:ln>
        </p:spPr>
      </p:pic>
      <p:sp>
        <p:nvSpPr>
          <p:cNvPr id="92" name="Google Shape;92;p9"/>
          <p:cNvSpPr txBox="1"/>
          <p:nvPr/>
        </p:nvSpPr>
        <p:spPr>
          <a:xfrm>
            <a:off x="2577971" y="2408534"/>
            <a:ext cx="2358872" cy="78483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900"/>
              <a:buFont typeface="Arial"/>
              <a:buChar char="•"/>
            </a:pPr>
            <a:r>
              <a:rPr b="1" lang="en-US" sz="900">
                <a:solidFill>
                  <a:schemeClr val="dk1"/>
                </a:solidFill>
                <a:latin typeface="Arial"/>
                <a:ea typeface="Arial"/>
                <a:cs typeface="Arial"/>
                <a:sym typeface="Arial"/>
              </a:rPr>
              <a:t>Metadata tagging/data profiling</a:t>
            </a:r>
            <a:endParaRPr/>
          </a:p>
          <a:p>
            <a:pPr indent="-171450" lvl="0" marL="171450" marR="0" rtl="0" algn="l">
              <a:spcBef>
                <a:spcPts val="0"/>
              </a:spcBef>
              <a:spcAft>
                <a:spcPts val="0"/>
              </a:spcAft>
              <a:buClr>
                <a:schemeClr val="dk1"/>
              </a:buClr>
              <a:buSzPts val="900"/>
              <a:buFont typeface="Arial"/>
              <a:buChar char="•"/>
            </a:pPr>
            <a:r>
              <a:rPr b="1" lang="en-US" sz="900">
                <a:solidFill>
                  <a:schemeClr val="dk1"/>
                </a:solidFill>
                <a:latin typeface="Arial"/>
                <a:ea typeface="Arial"/>
                <a:cs typeface="Arial"/>
                <a:sym typeface="Arial"/>
              </a:rPr>
              <a:t>Entity extraction</a:t>
            </a:r>
            <a:endParaRPr/>
          </a:p>
          <a:p>
            <a:pPr indent="-171450" lvl="0" marL="171450" marR="0" rtl="0" algn="l">
              <a:spcBef>
                <a:spcPts val="0"/>
              </a:spcBef>
              <a:spcAft>
                <a:spcPts val="0"/>
              </a:spcAft>
              <a:buClr>
                <a:schemeClr val="dk1"/>
              </a:buClr>
              <a:buSzPts val="900"/>
              <a:buFont typeface="Arial"/>
              <a:buChar char="•"/>
            </a:pPr>
            <a:r>
              <a:rPr b="1" lang="en-US" sz="900">
                <a:solidFill>
                  <a:schemeClr val="dk1"/>
                </a:solidFill>
                <a:latin typeface="Arial"/>
                <a:ea typeface="Arial"/>
                <a:cs typeface="Arial"/>
                <a:sym typeface="Arial"/>
              </a:rPr>
              <a:t>Junk removal</a:t>
            </a:r>
            <a:endParaRPr/>
          </a:p>
          <a:p>
            <a:pPr indent="-171450" lvl="0" marL="171450" marR="0" rtl="0" algn="l">
              <a:spcBef>
                <a:spcPts val="0"/>
              </a:spcBef>
              <a:spcAft>
                <a:spcPts val="0"/>
              </a:spcAft>
              <a:buClr>
                <a:schemeClr val="dk1"/>
              </a:buClr>
              <a:buSzPts val="900"/>
              <a:buFont typeface="Arial"/>
              <a:buChar char="•"/>
            </a:pPr>
            <a:r>
              <a:rPr b="1" lang="en-US" sz="900">
                <a:solidFill>
                  <a:schemeClr val="dk1"/>
                </a:solidFill>
                <a:latin typeface="Arial"/>
                <a:ea typeface="Arial"/>
                <a:cs typeface="Arial"/>
                <a:sym typeface="Arial"/>
              </a:rPr>
              <a:t>Language translation</a:t>
            </a:r>
            <a:endParaRPr/>
          </a:p>
          <a:p>
            <a:pPr indent="-171450" lvl="0" marL="171450" marR="0" rtl="0" algn="l">
              <a:spcBef>
                <a:spcPts val="0"/>
              </a:spcBef>
              <a:spcAft>
                <a:spcPts val="0"/>
              </a:spcAft>
              <a:buClr>
                <a:schemeClr val="dk1"/>
              </a:buClr>
              <a:buSzPts val="900"/>
              <a:buFont typeface="Arial"/>
              <a:buChar char="•"/>
            </a:pPr>
            <a:r>
              <a:rPr b="1" lang="en-US" sz="900">
                <a:solidFill>
                  <a:schemeClr val="dk1"/>
                </a:solidFill>
                <a:latin typeface="Arial"/>
                <a:ea typeface="Arial"/>
                <a:cs typeface="Arial"/>
                <a:sym typeface="Arial"/>
              </a:rPr>
              <a:t>Automated DNI Citation Generation</a:t>
            </a:r>
            <a:endParaRPr b="1" sz="900">
              <a:solidFill>
                <a:schemeClr val="dk1"/>
              </a:solidFill>
              <a:latin typeface="Arial"/>
              <a:ea typeface="Arial"/>
              <a:cs typeface="Arial"/>
              <a:sym typeface="Arial"/>
            </a:endParaRPr>
          </a:p>
        </p:txBody>
      </p:sp>
      <p:sp>
        <p:nvSpPr>
          <p:cNvPr id="93" name="Google Shape;93;p9"/>
          <p:cNvSpPr/>
          <p:nvPr/>
        </p:nvSpPr>
        <p:spPr>
          <a:xfrm>
            <a:off x="6340226" y="1954010"/>
            <a:ext cx="462364" cy="355238"/>
          </a:xfrm>
          <a:prstGeom prst="rightArrow">
            <a:avLst>
              <a:gd fmla="val 40663" name="adj1"/>
              <a:gd fmla="val 50000" name="adj2"/>
            </a:avLst>
          </a:prstGeom>
          <a:solidFill>
            <a:schemeClr val="dk2"/>
          </a:solidFill>
          <a:ln cap="flat" cmpd="sng" w="9525">
            <a:solidFill>
              <a:srgbClr val="FECA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nvGrpSpPr>
          <p:cNvPr id="94" name="Google Shape;94;p9"/>
          <p:cNvGrpSpPr/>
          <p:nvPr/>
        </p:nvGrpSpPr>
        <p:grpSpPr>
          <a:xfrm flipH="1">
            <a:off x="2670022" y="3714662"/>
            <a:ext cx="1738304" cy="577346"/>
            <a:chOff x="9000556" y="3733800"/>
            <a:chExt cx="2163885" cy="940860"/>
          </a:xfrm>
        </p:grpSpPr>
        <p:sp>
          <p:nvSpPr>
            <p:cNvPr id="95" name="Google Shape;95;p9"/>
            <p:cNvSpPr/>
            <p:nvPr/>
          </p:nvSpPr>
          <p:spPr>
            <a:xfrm rot="5400000">
              <a:off x="9545582" y="3280871"/>
              <a:ext cx="777988" cy="1868041"/>
            </a:xfrm>
            <a:prstGeom prst="can">
              <a:avLst>
                <a:gd fmla="val 25000" name="adj"/>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800">
                <a:solidFill>
                  <a:srgbClr val="000000"/>
                </a:solidFill>
                <a:latin typeface="Arial"/>
                <a:ea typeface="Arial"/>
                <a:cs typeface="Arial"/>
                <a:sym typeface="Arial"/>
              </a:endParaRPr>
            </a:p>
          </p:txBody>
        </p:sp>
        <p:sp>
          <p:nvSpPr>
            <p:cNvPr id="96" name="Google Shape;96;p9"/>
            <p:cNvSpPr/>
            <p:nvPr/>
          </p:nvSpPr>
          <p:spPr>
            <a:xfrm rot="5400000">
              <a:off x="10369590" y="3879809"/>
              <a:ext cx="940860" cy="648842"/>
            </a:xfrm>
            <a:prstGeom prst="can">
              <a:avLst>
                <a:gd fmla="val 25000" name="adj"/>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800">
                <a:solidFill>
                  <a:srgbClr val="000000"/>
                </a:solidFill>
                <a:latin typeface="Arial"/>
                <a:ea typeface="Arial"/>
                <a:cs typeface="Arial"/>
                <a:sym typeface="Arial"/>
              </a:endParaRPr>
            </a:p>
          </p:txBody>
        </p:sp>
      </p:grpSp>
      <p:sp>
        <p:nvSpPr>
          <p:cNvPr id="97" name="Google Shape;97;p9"/>
          <p:cNvSpPr txBox="1"/>
          <p:nvPr/>
        </p:nvSpPr>
        <p:spPr>
          <a:xfrm>
            <a:off x="3004755" y="3758576"/>
            <a:ext cx="1538394"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Enhancement Pipeline</a:t>
            </a:r>
            <a:endParaRPr/>
          </a:p>
        </p:txBody>
      </p:sp>
      <p:sp>
        <p:nvSpPr>
          <p:cNvPr id="98" name="Google Shape;98;p9"/>
          <p:cNvSpPr/>
          <p:nvPr/>
        </p:nvSpPr>
        <p:spPr>
          <a:xfrm>
            <a:off x="2010681" y="3784370"/>
            <a:ext cx="462364" cy="355238"/>
          </a:xfrm>
          <a:prstGeom prst="rightArrow">
            <a:avLst>
              <a:gd fmla="val 40663" name="adj1"/>
              <a:gd fmla="val 50000" name="adj2"/>
            </a:avLst>
          </a:prstGeom>
          <a:solidFill>
            <a:schemeClr val="dk2"/>
          </a:solidFill>
          <a:ln cap="flat" cmpd="sng" w="9525">
            <a:solidFill>
              <a:srgbClr val="FECA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9" name="Google Shape;99;p9"/>
          <p:cNvSpPr/>
          <p:nvPr/>
        </p:nvSpPr>
        <p:spPr>
          <a:xfrm>
            <a:off x="4525281" y="3784370"/>
            <a:ext cx="462364" cy="355238"/>
          </a:xfrm>
          <a:prstGeom prst="rightArrow">
            <a:avLst>
              <a:gd fmla="val 40663" name="adj1"/>
              <a:gd fmla="val 50000" name="adj2"/>
            </a:avLst>
          </a:prstGeom>
          <a:solidFill>
            <a:schemeClr val="dk2"/>
          </a:solidFill>
          <a:ln cap="flat" cmpd="sng" w="9525">
            <a:solidFill>
              <a:srgbClr val="FECA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00" name="Google Shape;100;p9"/>
          <p:cNvPicPr preferRelativeResize="0"/>
          <p:nvPr/>
        </p:nvPicPr>
        <p:blipFill rotWithShape="1">
          <a:blip r:embed="rId10">
            <a:alphaModFix/>
          </a:blip>
          <a:srcRect b="0" l="0" r="0" t="0"/>
          <a:stretch/>
        </p:blipFill>
        <p:spPr>
          <a:xfrm>
            <a:off x="7565382" y="3266523"/>
            <a:ext cx="1260989" cy="1554387"/>
          </a:xfrm>
          <a:prstGeom prst="rect">
            <a:avLst/>
          </a:prstGeom>
          <a:noFill/>
          <a:ln>
            <a:noFill/>
          </a:ln>
        </p:spPr>
      </p:pic>
      <p:sp>
        <p:nvSpPr>
          <p:cNvPr id="101" name="Google Shape;101;p9"/>
          <p:cNvSpPr/>
          <p:nvPr/>
        </p:nvSpPr>
        <p:spPr>
          <a:xfrm>
            <a:off x="6658881" y="3784370"/>
            <a:ext cx="462364" cy="355238"/>
          </a:xfrm>
          <a:prstGeom prst="rightArrow">
            <a:avLst>
              <a:gd fmla="val 40663" name="adj1"/>
              <a:gd fmla="val 50000" name="adj2"/>
            </a:avLst>
          </a:prstGeom>
          <a:solidFill>
            <a:schemeClr val="dk2"/>
          </a:solidFill>
          <a:ln cap="flat" cmpd="sng" w="9525">
            <a:solidFill>
              <a:srgbClr val="FECA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2" name="Google Shape;102;p9"/>
          <p:cNvSpPr txBox="1"/>
          <p:nvPr/>
        </p:nvSpPr>
        <p:spPr>
          <a:xfrm>
            <a:off x="209421" y="4802832"/>
            <a:ext cx="179488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accent4"/>
                </a:solidFill>
                <a:latin typeface="Calibri"/>
                <a:ea typeface="Calibri"/>
                <a:cs typeface="Calibri"/>
                <a:sym typeface="Calibri"/>
              </a:rPr>
              <a:t>Raw Disparate Data</a:t>
            </a:r>
            <a:endParaRPr b="1" sz="1400">
              <a:solidFill>
                <a:schemeClr val="accent4"/>
              </a:solidFill>
              <a:latin typeface="Calibri"/>
              <a:ea typeface="Calibri"/>
              <a:cs typeface="Calibri"/>
              <a:sym typeface="Calibri"/>
            </a:endParaRPr>
          </a:p>
        </p:txBody>
      </p:sp>
      <p:sp>
        <p:nvSpPr>
          <p:cNvPr id="103" name="Google Shape;103;p9"/>
          <p:cNvSpPr txBox="1"/>
          <p:nvPr/>
        </p:nvSpPr>
        <p:spPr>
          <a:xfrm>
            <a:off x="4844390" y="4805372"/>
            <a:ext cx="2117337"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accent4"/>
                </a:solidFill>
                <a:latin typeface="Arial"/>
                <a:ea typeface="Arial"/>
                <a:cs typeface="Arial"/>
                <a:sym typeface="Arial"/>
              </a:rPr>
              <a:t>Processed Information</a:t>
            </a:r>
            <a:endParaRPr b="1" sz="1400">
              <a:solidFill>
                <a:schemeClr val="accent4"/>
              </a:solidFill>
              <a:latin typeface="Arial"/>
              <a:ea typeface="Arial"/>
              <a:cs typeface="Arial"/>
              <a:sym typeface="Arial"/>
            </a:endParaRPr>
          </a:p>
        </p:txBody>
      </p:sp>
      <p:sp>
        <p:nvSpPr>
          <p:cNvPr id="104" name="Google Shape;104;p9"/>
          <p:cNvSpPr txBox="1"/>
          <p:nvPr/>
        </p:nvSpPr>
        <p:spPr>
          <a:xfrm>
            <a:off x="4019550" y="95488"/>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sp>
        <p:nvSpPr>
          <p:cNvPr id="105" name="Google Shape;105;p9"/>
          <p:cNvSpPr txBox="1"/>
          <p:nvPr/>
        </p:nvSpPr>
        <p:spPr>
          <a:xfrm>
            <a:off x="7126965" y="4796668"/>
            <a:ext cx="2117337"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accent4"/>
                </a:solidFill>
                <a:latin typeface="Arial"/>
                <a:ea typeface="Arial"/>
                <a:cs typeface="Arial"/>
                <a:sym typeface="Arial"/>
              </a:rPr>
              <a:t>Finished  Intel Report</a:t>
            </a:r>
            <a:endParaRPr b="1" sz="1400">
              <a:solidFill>
                <a:schemeClr val="accent4"/>
              </a:solidFill>
              <a:latin typeface="Arial"/>
              <a:ea typeface="Arial"/>
              <a:cs typeface="Arial"/>
              <a:sym typeface="Arial"/>
            </a:endParaRPr>
          </a:p>
        </p:txBody>
      </p:sp>
      <p:sp>
        <p:nvSpPr>
          <p:cNvPr id="106" name="Google Shape;106;p9"/>
          <p:cNvSpPr txBox="1"/>
          <p:nvPr/>
        </p:nvSpPr>
        <p:spPr>
          <a:xfrm>
            <a:off x="2635121" y="4779646"/>
            <a:ext cx="1836145"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accent4"/>
                </a:solidFill>
                <a:latin typeface="Arial"/>
                <a:ea typeface="Arial"/>
                <a:cs typeface="Arial"/>
                <a:sym typeface="Arial"/>
              </a:rPr>
              <a:t>Data Conditioning</a:t>
            </a:r>
            <a:endParaRPr b="1" sz="1400">
              <a:solidFill>
                <a:schemeClr val="accent4"/>
              </a:solidFill>
              <a:latin typeface="Arial"/>
              <a:ea typeface="Arial"/>
              <a:cs typeface="Arial"/>
              <a:sym typeface="Arial"/>
            </a:endParaRPr>
          </a:p>
        </p:txBody>
      </p:sp>
      <p:sp>
        <p:nvSpPr>
          <p:cNvPr id="107" name="Google Shape;107;p9"/>
          <p:cNvSpPr/>
          <p:nvPr/>
        </p:nvSpPr>
        <p:spPr>
          <a:xfrm>
            <a:off x="63371" y="1045923"/>
            <a:ext cx="9019669" cy="4036746"/>
          </a:xfrm>
          <a:prstGeom prst="rect">
            <a:avLst/>
          </a:prstGeom>
          <a:noFill/>
          <a:ln cap="flat" cmpd="sng" w="57150">
            <a:solidFill>
              <a:srgbClr val="C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0"/>
          <p:cNvSpPr txBox="1"/>
          <p:nvPr>
            <p:ph type="title"/>
          </p:nvPr>
        </p:nvSpPr>
        <p:spPr>
          <a:xfrm>
            <a:off x="457200" y="298743"/>
            <a:ext cx="8229600" cy="5825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2"/>
              </a:buClr>
              <a:buSzPts val="2400"/>
              <a:buFont typeface="Arial"/>
              <a:buNone/>
            </a:pPr>
            <a:r>
              <a:rPr lang="en-US" sz="2400"/>
              <a:t>KEYW SOURCERER Resolves Disparate Data Challenges</a:t>
            </a:r>
            <a:endParaRPr sz="2400"/>
          </a:p>
        </p:txBody>
      </p:sp>
      <p:sp>
        <p:nvSpPr>
          <p:cNvPr id="113" name="Google Shape;113;p10"/>
          <p:cNvSpPr txBox="1"/>
          <p:nvPr>
            <p:ph idx="12" type="sldNum"/>
          </p:nvPr>
        </p:nvSpPr>
        <p:spPr>
          <a:xfrm>
            <a:off x="457200" y="4767263"/>
            <a:ext cx="2133600" cy="2738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4" name="Google Shape;114;p10"/>
          <p:cNvSpPr txBox="1"/>
          <p:nvPr>
            <p:ph idx="1" type="body"/>
          </p:nvPr>
        </p:nvSpPr>
        <p:spPr>
          <a:xfrm>
            <a:off x="457200" y="1192861"/>
            <a:ext cx="8229600" cy="3567112"/>
          </a:xfrm>
          <a:prstGeom prst="rect">
            <a:avLst/>
          </a:prstGeom>
          <a:noFill/>
          <a:ln>
            <a:noFill/>
          </a:ln>
        </p:spPr>
        <p:txBody>
          <a:bodyPr anchorCtr="0" anchor="t" bIns="45700" lIns="91425" spcFirstLastPara="1" rIns="91425" wrap="square" tIns="45700">
            <a:noAutofit/>
          </a:bodyPr>
          <a:lstStyle/>
          <a:p>
            <a:pPr indent="-342900" lvl="0" marL="347472" rtl="0" algn="l">
              <a:spcBef>
                <a:spcPts val="0"/>
              </a:spcBef>
              <a:spcAft>
                <a:spcPts val="0"/>
              </a:spcAft>
              <a:buClr>
                <a:schemeClr val="dk1"/>
              </a:buClr>
              <a:buSzPts val="1600"/>
              <a:buFont typeface="Noto Sans Symbols"/>
              <a:buChar char="▪"/>
            </a:pPr>
            <a:r>
              <a:rPr lang="en-US" sz="1600"/>
              <a:t>Ingests highly disparate data from any source (including WWW)</a:t>
            </a:r>
            <a:endParaRPr sz="1600"/>
          </a:p>
          <a:p>
            <a:pPr indent="-342900" lvl="0" marL="347472" rtl="0" algn="l">
              <a:spcBef>
                <a:spcPts val="320"/>
              </a:spcBef>
              <a:spcAft>
                <a:spcPts val="0"/>
              </a:spcAft>
              <a:buClr>
                <a:schemeClr val="dk1"/>
              </a:buClr>
              <a:buSzPts val="1600"/>
              <a:buFont typeface="Noto Sans Symbols"/>
              <a:buChar char="▪"/>
            </a:pPr>
            <a:r>
              <a:rPr lang="en-US" sz="1600"/>
              <a:t>Developed by KEYW with NGA Analysts to meet unique needs of a global IC</a:t>
            </a:r>
            <a:endParaRPr/>
          </a:p>
          <a:p>
            <a:pPr indent="-342900" lvl="0" marL="347472" rtl="0" algn="l">
              <a:spcBef>
                <a:spcPts val="320"/>
              </a:spcBef>
              <a:spcAft>
                <a:spcPts val="0"/>
              </a:spcAft>
              <a:buClr>
                <a:schemeClr val="dk1"/>
              </a:buClr>
              <a:buSzPts val="1600"/>
              <a:buFont typeface="Noto Sans Symbols"/>
              <a:buChar char="▪"/>
            </a:pPr>
            <a:r>
              <a:rPr lang="en-US" sz="1600"/>
              <a:t>Includes 40+ Open Source, and GOTS applications (low cost) – “Plug-n-play” Service Oriented Architecture (SOA) so new capabilities can be plugged in as they emerge</a:t>
            </a:r>
            <a:endParaRPr sz="1600"/>
          </a:p>
          <a:p>
            <a:pPr indent="-342900" lvl="0" marL="347472" rtl="0" algn="l">
              <a:spcBef>
                <a:spcPts val="320"/>
              </a:spcBef>
              <a:spcAft>
                <a:spcPts val="0"/>
              </a:spcAft>
              <a:buClr>
                <a:schemeClr val="dk1"/>
              </a:buClr>
              <a:buSzPts val="1600"/>
              <a:buFont typeface="Noto Sans Symbols"/>
              <a:buChar char="▪"/>
            </a:pPr>
            <a:r>
              <a:rPr lang="en-US" sz="1600"/>
              <a:t>Currently operating on AWS w/ Cloud Formation - environment independent portability</a:t>
            </a:r>
            <a:endParaRPr sz="1600"/>
          </a:p>
          <a:p>
            <a:pPr indent="-342900" lvl="0" marL="347472" rtl="0" algn="l">
              <a:spcBef>
                <a:spcPts val="320"/>
              </a:spcBef>
              <a:spcAft>
                <a:spcPts val="0"/>
              </a:spcAft>
              <a:buClr>
                <a:schemeClr val="dk1"/>
              </a:buClr>
              <a:buSzPts val="1600"/>
              <a:buFont typeface="Noto Sans Symbols"/>
              <a:buChar char="▪"/>
            </a:pPr>
            <a:r>
              <a:rPr lang="en-US" sz="1600"/>
              <a:t>Enhances and optimizes disparate data in preparation for advanced analytics</a:t>
            </a:r>
            <a:endParaRPr/>
          </a:p>
          <a:p>
            <a:pPr indent="-342900" lvl="0" marL="347472" rtl="0" algn="l">
              <a:spcBef>
                <a:spcPts val="320"/>
              </a:spcBef>
              <a:spcAft>
                <a:spcPts val="0"/>
              </a:spcAft>
              <a:buClr>
                <a:schemeClr val="dk1"/>
              </a:buClr>
              <a:buSzPts val="1600"/>
              <a:buFont typeface="Noto Sans Symbols"/>
              <a:buChar char="▪"/>
            </a:pPr>
            <a:r>
              <a:rPr lang="en-US" sz="1600"/>
              <a:t>Complies with Intel Oversight and Government data collection policies (EO 12333) - Helps triage unwanted or accidental data collections (US PERS)</a:t>
            </a:r>
            <a:endParaRPr/>
          </a:p>
          <a:p>
            <a:pPr indent="-342900" lvl="0" marL="347472" rtl="0" algn="l">
              <a:spcBef>
                <a:spcPts val="320"/>
              </a:spcBef>
              <a:spcAft>
                <a:spcPts val="0"/>
              </a:spcAft>
              <a:buClr>
                <a:schemeClr val="dk1"/>
              </a:buClr>
              <a:buSzPts val="1600"/>
              <a:buFont typeface="Noto Sans Symbols"/>
              <a:buChar char="▪"/>
            </a:pPr>
            <a:r>
              <a:rPr lang="en-US" sz="1600"/>
              <a:t>Creates data collections to manage research, collaborate in teams, or share topic-focused datasets with others </a:t>
            </a:r>
            <a:endParaRPr/>
          </a:p>
          <a:p>
            <a:pPr indent="-342900" lvl="0" marL="347472" rtl="0" algn="l">
              <a:spcBef>
                <a:spcPts val="320"/>
              </a:spcBef>
              <a:spcAft>
                <a:spcPts val="0"/>
              </a:spcAft>
              <a:buClr>
                <a:schemeClr val="dk1"/>
              </a:buClr>
              <a:buSzPts val="1600"/>
              <a:buFont typeface="Noto Sans Symbols"/>
              <a:buChar char="▪"/>
            </a:pPr>
            <a:r>
              <a:rPr lang="en-US" sz="1600"/>
              <a:t>Bolsters existing Intel with rich OSINT and SOCMINT context from an unlimited number of data sources and data types</a:t>
            </a:r>
            <a:endParaRPr sz="1600"/>
          </a:p>
          <a:p>
            <a:pPr indent="-241300" lvl="0" marL="347472" rtl="0" algn="l">
              <a:spcBef>
                <a:spcPts val="320"/>
              </a:spcBef>
              <a:spcAft>
                <a:spcPts val="0"/>
              </a:spcAft>
              <a:buClr>
                <a:schemeClr val="dk1"/>
              </a:buClr>
              <a:buSzPts val="1600"/>
              <a:buFont typeface="Noto Sans Symbols"/>
              <a:buNone/>
            </a:pPr>
            <a:r>
              <a:t/>
            </a:r>
            <a:endParaRPr sz="1600"/>
          </a:p>
        </p:txBody>
      </p:sp>
      <p:sp>
        <p:nvSpPr>
          <p:cNvPr id="115" name="Google Shape;115;p10"/>
          <p:cNvSpPr txBox="1"/>
          <p:nvPr/>
        </p:nvSpPr>
        <p:spPr>
          <a:xfrm>
            <a:off x="4019550" y="95488"/>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sp>
        <p:nvSpPr>
          <p:cNvPr id="116" name="Google Shape;116;p10"/>
          <p:cNvSpPr txBox="1"/>
          <p:nvPr/>
        </p:nvSpPr>
        <p:spPr>
          <a:xfrm>
            <a:off x="4019550" y="4798813"/>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1"/>
          <p:cNvSpPr txBox="1"/>
          <p:nvPr>
            <p:ph type="title"/>
          </p:nvPr>
        </p:nvSpPr>
        <p:spPr>
          <a:xfrm>
            <a:off x="457200" y="205979"/>
            <a:ext cx="8229600" cy="72808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2"/>
              </a:buClr>
              <a:buSzPts val="3200"/>
              <a:buFont typeface="Arial"/>
              <a:buNone/>
            </a:pPr>
            <a:r>
              <a:rPr lang="en-US"/>
              <a:t>KEYW SOURCERER: Baseline Architecture</a:t>
            </a:r>
            <a:endParaRPr/>
          </a:p>
        </p:txBody>
      </p:sp>
      <p:sp>
        <p:nvSpPr>
          <p:cNvPr id="122" name="Google Shape;122;p11"/>
          <p:cNvSpPr txBox="1"/>
          <p:nvPr/>
        </p:nvSpPr>
        <p:spPr>
          <a:xfrm>
            <a:off x="4019550" y="95488"/>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pic>
        <p:nvPicPr>
          <p:cNvPr id="123" name="Google Shape;123;p11"/>
          <p:cNvPicPr preferRelativeResize="0"/>
          <p:nvPr/>
        </p:nvPicPr>
        <p:blipFill rotWithShape="1">
          <a:blip r:embed="rId3">
            <a:alphaModFix/>
          </a:blip>
          <a:srcRect b="2830" l="0" r="0" t="0"/>
          <a:stretch/>
        </p:blipFill>
        <p:spPr>
          <a:xfrm>
            <a:off x="1003300" y="1323971"/>
            <a:ext cx="6921500" cy="3400429"/>
          </a:xfrm>
          <a:prstGeom prst="rect">
            <a:avLst/>
          </a:prstGeom>
          <a:noFill/>
          <a:ln cap="flat" cmpd="sng" w="57150">
            <a:solidFill>
              <a:srgbClr val="C00000"/>
            </a:solidFill>
            <a:prstDash val="solid"/>
            <a:miter lim="800000"/>
            <a:headEnd len="sm" w="sm" type="none"/>
            <a:tailEnd len="sm" w="sm" type="none"/>
          </a:ln>
        </p:spPr>
      </p:pic>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2"/>
          <p:cNvSpPr/>
          <p:nvPr/>
        </p:nvSpPr>
        <p:spPr>
          <a:xfrm>
            <a:off x="5257800" y="1424904"/>
            <a:ext cx="3886200" cy="31394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9" name="Google Shape;129;p12"/>
          <p:cNvSpPr txBox="1"/>
          <p:nvPr>
            <p:ph type="title"/>
          </p:nvPr>
        </p:nvSpPr>
        <p:spPr>
          <a:xfrm>
            <a:off x="457200" y="365999"/>
            <a:ext cx="8229600" cy="46458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2"/>
              </a:buClr>
              <a:buSzPts val="2400"/>
              <a:buFont typeface="Arial"/>
              <a:buNone/>
            </a:pPr>
            <a:r>
              <a:rPr lang="en-US" sz="2400"/>
              <a:t>KEYW SOURCERER: Content Deposit &amp; Management</a:t>
            </a:r>
            <a:endParaRPr sz="2400"/>
          </a:p>
        </p:txBody>
      </p:sp>
      <p:sp>
        <p:nvSpPr>
          <p:cNvPr id="130" name="Google Shape;130;p12"/>
          <p:cNvSpPr txBox="1"/>
          <p:nvPr>
            <p:ph idx="12" type="sldNum"/>
          </p:nvPr>
        </p:nvSpPr>
        <p:spPr>
          <a:xfrm>
            <a:off x="457200" y="4767263"/>
            <a:ext cx="2133600" cy="2738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grpSp>
        <p:nvGrpSpPr>
          <p:cNvPr id="131" name="Google Shape;131;p12"/>
          <p:cNvGrpSpPr/>
          <p:nvPr/>
        </p:nvGrpSpPr>
        <p:grpSpPr>
          <a:xfrm>
            <a:off x="5621551" y="2754494"/>
            <a:ext cx="3023551" cy="2094584"/>
            <a:chOff x="255057" y="19507"/>
            <a:chExt cx="3023551" cy="2094584"/>
          </a:xfrm>
        </p:grpSpPr>
        <p:sp>
          <p:nvSpPr>
            <p:cNvPr id="132" name="Google Shape;132;p12"/>
            <p:cNvSpPr/>
            <p:nvPr/>
          </p:nvSpPr>
          <p:spPr>
            <a:xfrm>
              <a:off x="1168737" y="1234612"/>
              <a:ext cx="1196190" cy="879479"/>
            </a:xfrm>
            <a:prstGeom prst="ellipse">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2"/>
            <p:cNvSpPr txBox="1"/>
            <p:nvPr/>
          </p:nvSpPr>
          <p:spPr>
            <a:xfrm>
              <a:off x="1343915" y="1363409"/>
              <a:ext cx="845834" cy="621885"/>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None/>
              </a:pPr>
              <a:r>
                <a:rPr b="1" lang="en-US" sz="1200">
                  <a:solidFill>
                    <a:schemeClr val="lt1"/>
                  </a:solidFill>
                  <a:latin typeface="Calibri"/>
                  <a:ea typeface="Calibri"/>
                  <a:cs typeface="Calibri"/>
                  <a:sym typeface="Calibri"/>
                </a:rPr>
                <a:t>KEYW</a:t>
              </a:r>
              <a:endParaRPr/>
            </a:p>
            <a:p>
              <a:pPr indent="0" lvl="0" marL="0" marR="0" rtl="0" algn="ctr">
                <a:lnSpc>
                  <a:spcPct val="90000"/>
                </a:lnSpc>
                <a:spcBef>
                  <a:spcPts val="420"/>
                </a:spcBef>
                <a:spcAft>
                  <a:spcPts val="0"/>
                </a:spcAft>
                <a:buNone/>
              </a:pPr>
              <a:r>
                <a:rPr b="1" lang="en-US" sz="1200">
                  <a:solidFill>
                    <a:schemeClr val="lt1"/>
                  </a:solidFill>
                  <a:latin typeface="Calibri"/>
                  <a:ea typeface="Calibri"/>
                  <a:cs typeface="Calibri"/>
                  <a:sym typeface="Calibri"/>
                </a:rPr>
                <a:t>SOURCERER</a:t>
              </a:r>
              <a:endParaRPr b="1" sz="1200">
                <a:solidFill>
                  <a:schemeClr val="lt1"/>
                </a:solidFill>
                <a:latin typeface="Calibri"/>
                <a:ea typeface="Calibri"/>
                <a:cs typeface="Calibri"/>
                <a:sym typeface="Calibri"/>
              </a:endParaRPr>
            </a:p>
          </p:txBody>
        </p:sp>
        <p:sp>
          <p:nvSpPr>
            <p:cNvPr id="134" name="Google Shape;134;p12"/>
            <p:cNvSpPr/>
            <p:nvPr/>
          </p:nvSpPr>
          <p:spPr>
            <a:xfrm rot="-8700000">
              <a:off x="643002" y="1004104"/>
              <a:ext cx="721568" cy="271915"/>
            </a:xfrm>
            <a:prstGeom prst="leftArrow">
              <a:avLst>
                <a:gd fmla="val 6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2"/>
            <p:cNvSpPr/>
            <p:nvPr/>
          </p:nvSpPr>
          <p:spPr>
            <a:xfrm>
              <a:off x="255057" y="570570"/>
              <a:ext cx="906385" cy="725108"/>
            </a:xfrm>
            <a:prstGeom prst="roundRect">
              <a:avLst>
                <a:gd fmla="val 10000" name="adj"/>
              </a:avLst>
            </a:prstGeom>
            <a:solidFill>
              <a:schemeClr val="accent6"/>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2"/>
            <p:cNvSpPr txBox="1"/>
            <p:nvPr/>
          </p:nvSpPr>
          <p:spPr>
            <a:xfrm>
              <a:off x="276295" y="591808"/>
              <a:ext cx="863909" cy="682632"/>
            </a:xfrm>
            <a:prstGeom prst="rect">
              <a:avLst/>
            </a:prstGeom>
            <a:noFill/>
            <a:ln>
              <a:noFill/>
            </a:ln>
          </p:spPr>
          <p:txBody>
            <a:bodyPr anchorCtr="0" anchor="ctr" bIns="36175" lIns="36175" spcFirstLastPara="1" rIns="36175" wrap="square" tIns="36175">
              <a:noAutofit/>
            </a:bodyPr>
            <a:lstStyle/>
            <a:p>
              <a:pPr indent="0" lvl="0" marL="0" marR="0" rtl="0" algn="ctr">
                <a:lnSpc>
                  <a:spcPct val="90000"/>
                </a:lnSpc>
                <a:spcBef>
                  <a:spcPts val="0"/>
                </a:spcBef>
                <a:spcAft>
                  <a:spcPts val="0"/>
                </a:spcAft>
                <a:buNone/>
              </a:pPr>
              <a:r>
                <a:rPr lang="en-US" sz="1900">
                  <a:solidFill>
                    <a:schemeClr val="dk1"/>
                  </a:solidFill>
                  <a:latin typeface="Calibri"/>
                  <a:ea typeface="Calibri"/>
                  <a:cs typeface="Calibri"/>
                  <a:sym typeface="Calibri"/>
                </a:rPr>
                <a:t>Local Deposit</a:t>
              </a:r>
              <a:endParaRPr sz="1900">
                <a:solidFill>
                  <a:schemeClr val="dk1"/>
                </a:solidFill>
                <a:latin typeface="Calibri"/>
                <a:ea typeface="Calibri"/>
                <a:cs typeface="Calibri"/>
                <a:sym typeface="Calibri"/>
              </a:endParaRPr>
            </a:p>
          </p:txBody>
        </p:sp>
        <p:sp>
          <p:nvSpPr>
            <p:cNvPr id="137" name="Google Shape;137;p12"/>
            <p:cNvSpPr/>
            <p:nvPr/>
          </p:nvSpPr>
          <p:spPr>
            <a:xfrm rot="-5400000">
              <a:off x="1364002" y="648934"/>
              <a:ext cx="805661" cy="271915"/>
            </a:xfrm>
            <a:prstGeom prst="leftArrow">
              <a:avLst>
                <a:gd fmla="val 60000" name="adj1"/>
                <a:gd fmla="val 50000" name="adj2"/>
              </a:avLst>
            </a:prstGeom>
            <a:solidFill>
              <a:srgbClr val="59B5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2"/>
            <p:cNvSpPr/>
            <p:nvPr/>
          </p:nvSpPr>
          <p:spPr>
            <a:xfrm>
              <a:off x="1313640" y="19507"/>
              <a:ext cx="906385" cy="725108"/>
            </a:xfrm>
            <a:prstGeom prst="roundRect">
              <a:avLst>
                <a:gd fmla="val 10000" name="adj"/>
              </a:avLst>
            </a:prstGeom>
            <a:solidFill>
              <a:srgbClr val="59B5BB"/>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2"/>
            <p:cNvSpPr txBox="1"/>
            <p:nvPr/>
          </p:nvSpPr>
          <p:spPr>
            <a:xfrm>
              <a:off x="1334878" y="40745"/>
              <a:ext cx="863909" cy="682632"/>
            </a:xfrm>
            <a:prstGeom prst="rect">
              <a:avLst/>
            </a:prstGeom>
            <a:noFill/>
            <a:ln>
              <a:noFill/>
            </a:ln>
          </p:spPr>
          <p:txBody>
            <a:bodyPr anchorCtr="0" anchor="ctr" bIns="36175" lIns="36175" spcFirstLastPara="1" rIns="36175" wrap="square" tIns="36175">
              <a:noAutofit/>
            </a:bodyPr>
            <a:lstStyle/>
            <a:p>
              <a:pPr indent="0" lvl="0" marL="0" marR="0" rtl="0" algn="ctr">
                <a:lnSpc>
                  <a:spcPct val="90000"/>
                </a:lnSpc>
                <a:spcBef>
                  <a:spcPts val="0"/>
                </a:spcBef>
                <a:spcAft>
                  <a:spcPts val="0"/>
                </a:spcAft>
                <a:buNone/>
              </a:pPr>
              <a:r>
                <a:rPr lang="en-US" sz="1900">
                  <a:solidFill>
                    <a:schemeClr val="lt1"/>
                  </a:solidFill>
                  <a:latin typeface="Calibri"/>
                  <a:ea typeface="Calibri"/>
                  <a:cs typeface="Calibri"/>
                  <a:sym typeface="Calibri"/>
                </a:rPr>
                <a:t>URL Deposit</a:t>
              </a:r>
              <a:endParaRPr sz="1900">
                <a:solidFill>
                  <a:schemeClr val="lt1"/>
                </a:solidFill>
                <a:latin typeface="Calibri"/>
                <a:ea typeface="Calibri"/>
                <a:cs typeface="Calibri"/>
                <a:sym typeface="Calibri"/>
              </a:endParaRPr>
            </a:p>
          </p:txBody>
        </p:sp>
        <p:sp>
          <p:nvSpPr>
            <p:cNvPr id="140" name="Google Shape;140;p12"/>
            <p:cNvSpPr/>
            <p:nvPr/>
          </p:nvSpPr>
          <p:spPr>
            <a:xfrm rot="-2100000">
              <a:off x="2169094" y="1004104"/>
              <a:ext cx="721568" cy="271915"/>
            </a:xfrm>
            <a:prstGeom prst="leftArrow">
              <a:avLst>
                <a:gd fmla="val 60000" name="adj1"/>
                <a:gd fmla="val 50000" name="adj2"/>
              </a:avLst>
            </a:prstGeom>
            <a:solidFill>
              <a:srgbClr val="59B5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2"/>
            <p:cNvSpPr/>
            <p:nvPr/>
          </p:nvSpPr>
          <p:spPr>
            <a:xfrm>
              <a:off x="2372223" y="570570"/>
              <a:ext cx="906385" cy="725108"/>
            </a:xfrm>
            <a:prstGeom prst="roundRect">
              <a:avLst>
                <a:gd fmla="val 10000" name="adj"/>
              </a:avLst>
            </a:prstGeom>
            <a:solidFill>
              <a:srgbClr val="59B5BB"/>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2"/>
            <p:cNvSpPr txBox="1"/>
            <p:nvPr/>
          </p:nvSpPr>
          <p:spPr>
            <a:xfrm>
              <a:off x="2393461" y="591808"/>
              <a:ext cx="863909" cy="682632"/>
            </a:xfrm>
            <a:prstGeom prst="rect">
              <a:avLst/>
            </a:prstGeom>
            <a:noFill/>
            <a:ln>
              <a:noFill/>
            </a:ln>
          </p:spPr>
          <p:txBody>
            <a:bodyPr anchorCtr="0" anchor="ctr" bIns="36175" lIns="36175" spcFirstLastPara="1" rIns="36175" wrap="square" tIns="36175">
              <a:noAutofit/>
            </a:bodyPr>
            <a:lstStyle/>
            <a:p>
              <a:pPr indent="0" lvl="0" marL="0" marR="0" rtl="0" algn="ctr">
                <a:lnSpc>
                  <a:spcPct val="90000"/>
                </a:lnSpc>
                <a:spcBef>
                  <a:spcPts val="0"/>
                </a:spcBef>
                <a:spcAft>
                  <a:spcPts val="0"/>
                </a:spcAft>
                <a:buNone/>
              </a:pPr>
              <a:r>
                <a:rPr lang="en-US" sz="1900">
                  <a:solidFill>
                    <a:schemeClr val="lt1"/>
                  </a:solidFill>
                  <a:latin typeface="Calibri"/>
                  <a:ea typeface="Calibri"/>
                  <a:cs typeface="Calibri"/>
                  <a:sym typeface="Calibri"/>
                </a:rPr>
                <a:t>Web Harvest</a:t>
              </a:r>
              <a:endParaRPr sz="1900">
                <a:solidFill>
                  <a:schemeClr val="lt1"/>
                </a:solidFill>
                <a:latin typeface="Calibri"/>
                <a:ea typeface="Calibri"/>
                <a:cs typeface="Calibri"/>
                <a:sym typeface="Calibri"/>
              </a:endParaRPr>
            </a:p>
          </p:txBody>
        </p:sp>
      </p:grpSp>
      <p:sp>
        <p:nvSpPr>
          <p:cNvPr id="143" name="Google Shape;143;p12"/>
          <p:cNvSpPr/>
          <p:nvPr/>
        </p:nvSpPr>
        <p:spPr>
          <a:xfrm>
            <a:off x="396240" y="1080413"/>
            <a:ext cx="8454591" cy="155427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chemeClr val="dk1"/>
                </a:solidFill>
                <a:latin typeface="Arial"/>
                <a:ea typeface="Arial"/>
                <a:cs typeface="Arial"/>
                <a:sym typeface="Arial"/>
              </a:rPr>
              <a:t>Analysts can quickly deposit locally stored or external data to unify stovepipes and rediscover existing enterprise content</a:t>
            </a:r>
            <a:endParaRPr/>
          </a:p>
          <a:p>
            <a:pPr indent="-285750" lvl="0" marL="285750" marR="0" rtl="0" algn="l">
              <a:spcBef>
                <a:spcPts val="0"/>
              </a:spcBef>
              <a:spcAft>
                <a:spcPts val="0"/>
              </a:spcAft>
              <a:buClr>
                <a:schemeClr val="dk1"/>
              </a:buClr>
              <a:buSzPts val="1900"/>
              <a:buFont typeface="Noto Sans Symbols"/>
              <a:buChar char="▪"/>
            </a:pPr>
            <a:r>
              <a:rPr lang="en-US" sz="1900">
                <a:solidFill>
                  <a:schemeClr val="dk1"/>
                </a:solidFill>
                <a:latin typeface="Arial"/>
                <a:ea typeface="Arial"/>
                <a:cs typeface="Arial"/>
                <a:sym typeface="Arial"/>
              </a:rPr>
              <a:t>Automatically enhance, index and run other processing for discoverability (background processing)</a:t>
            </a:r>
            <a:endParaRPr/>
          </a:p>
          <a:p>
            <a:pPr indent="-285750" lvl="0" marL="285750" marR="0" rtl="0" algn="l">
              <a:spcBef>
                <a:spcPts val="0"/>
              </a:spcBef>
              <a:spcAft>
                <a:spcPts val="0"/>
              </a:spcAft>
              <a:buClr>
                <a:schemeClr val="dk1"/>
              </a:buClr>
              <a:buSzPts val="1900"/>
              <a:buFont typeface="Noto Sans Symbols"/>
              <a:buChar char="▪"/>
            </a:pPr>
            <a:r>
              <a:rPr lang="en-US" sz="1900">
                <a:solidFill>
                  <a:schemeClr val="dk1"/>
                </a:solidFill>
                <a:latin typeface="Arial"/>
                <a:ea typeface="Arial"/>
                <a:cs typeface="Arial"/>
                <a:sym typeface="Arial"/>
              </a:rPr>
              <a:t>Prevents ingest of duplicate data (MD5 Hashtag Gatekeeper)</a:t>
            </a:r>
            <a:endParaRPr sz="1900">
              <a:solidFill>
                <a:schemeClr val="dk1"/>
              </a:solidFill>
              <a:latin typeface="Arial"/>
              <a:ea typeface="Arial"/>
              <a:cs typeface="Arial"/>
              <a:sym typeface="Arial"/>
            </a:endParaRPr>
          </a:p>
        </p:txBody>
      </p:sp>
      <p:pic>
        <p:nvPicPr>
          <p:cNvPr id="144" name="Google Shape;144;p12"/>
          <p:cNvPicPr preferRelativeResize="0"/>
          <p:nvPr/>
        </p:nvPicPr>
        <p:blipFill rotWithShape="1">
          <a:blip r:embed="rId3">
            <a:alphaModFix/>
          </a:blip>
          <a:srcRect b="0" l="0" r="0" t="0"/>
          <a:stretch/>
        </p:blipFill>
        <p:spPr>
          <a:xfrm>
            <a:off x="396240" y="2932854"/>
            <a:ext cx="4628949" cy="1794029"/>
          </a:xfrm>
          <a:prstGeom prst="rect">
            <a:avLst/>
          </a:prstGeom>
          <a:noFill/>
          <a:ln cap="flat" cmpd="sng" w="57150">
            <a:solidFill>
              <a:srgbClr val="C00000"/>
            </a:solidFill>
            <a:prstDash val="solid"/>
            <a:round/>
            <a:headEnd len="sm" w="sm" type="none"/>
            <a:tailEnd len="sm" w="sm" type="none"/>
          </a:ln>
          <a:effectLst>
            <a:outerShdw blurRad="190500" rotWithShape="0" algn="tl">
              <a:srgbClr val="000000">
                <a:alpha val="69803"/>
              </a:srgbClr>
            </a:outerShdw>
          </a:effectLst>
        </p:spPr>
      </p:pic>
      <p:sp>
        <p:nvSpPr>
          <p:cNvPr id="145" name="Google Shape;145;p12"/>
          <p:cNvSpPr txBox="1"/>
          <p:nvPr/>
        </p:nvSpPr>
        <p:spPr>
          <a:xfrm>
            <a:off x="4019550" y="95488"/>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sp>
        <p:nvSpPr>
          <p:cNvPr id="146" name="Google Shape;146;p12"/>
          <p:cNvSpPr txBox="1"/>
          <p:nvPr/>
        </p:nvSpPr>
        <p:spPr>
          <a:xfrm>
            <a:off x="4019550" y="4890253"/>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3"/>
          <p:cNvSpPr/>
          <p:nvPr/>
        </p:nvSpPr>
        <p:spPr>
          <a:xfrm>
            <a:off x="5259279" y="1371600"/>
            <a:ext cx="3886200" cy="31394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 name="Google Shape;152;p13"/>
          <p:cNvSpPr txBox="1"/>
          <p:nvPr>
            <p:ph type="title"/>
          </p:nvPr>
        </p:nvSpPr>
        <p:spPr>
          <a:xfrm>
            <a:off x="457200" y="278865"/>
            <a:ext cx="8229600" cy="55602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2"/>
              </a:buClr>
              <a:buSzPts val="2880"/>
              <a:buFont typeface="Arial"/>
              <a:buNone/>
            </a:pPr>
            <a:r>
              <a:rPr lang="en-US" sz="2880"/>
              <a:t>KEYW SOURCERER: Open Source Research</a:t>
            </a:r>
            <a:endParaRPr sz="2880"/>
          </a:p>
        </p:txBody>
      </p:sp>
      <p:sp>
        <p:nvSpPr>
          <p:cNvPr id="153" name="Google Shape;153;p13"/>
          <p:cNvSpPr txBox="1"/>
          <p:nvPr>
            <p:ph idx="12" type="sldNum"/>
          </p:nvPr>
        </p:nvSpPr>
        <p:spPr>
          <a:xfrm>
            <a:off x="457200" y="4767263"/>
            <a:ext cx="2133600" cy="2738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4" name="Google Shape;154;p13"/>
          <p:cNvSpPr/>
          <p:nvPr/>
        </p:nvSpPr>
        <p:spPr>
          <a:xfrm>
            <a:off x="236220" y="1096297"/>
            <a:ext cx="8465891" cy="1639283"/>
          </a:xfrm>
          <a:prstGeom prst="rect">
            <a:avLst/>
          </a:prstGeom>
          <a:noFill/>
          <a:ln>
            <a:noFill/>
          </a:ln>
        </p:spPr>
        <p:txBody>
          <a:bodyPr anchorCtr="0" anchor="t" bIns="45700" lIns="91425" spcFirstLastPara="1" rIns="91425" wrap="square" tIns="45700">
            <a:noAutofit/>
          </a:bodyPr>
          <a:lstStyle/>
          <a:p>
            <a:pPr indent="0" lvl="1" marL="0" marR="0" rtl="0" algn="l">
              <a:spcBef>
                <a:spcPts val="0"/>
              </a:spcBef>
              <a:spcAft>
                <a:spcPts val="0"/>
              </a:spcAft>
              <a:buNone/>
            </a:pPr>
            <a:r>
              <a:rPr b="0" i="0" lang="en-US" sz="1400" u="none" cap="none" strike="noStrike">
                <a:solidFill>
                  <a:schemeClr val="dk1"/>
                </a:solidFill>
                <a:latin typeface="Arial"/>
                <a:ea typeface="Arial"/>
                <a:cs typeface="Arial"/>
                <a:sym typeface="Arial"/>
              </a:rPr>
              <a:t>SOURCERER can automatically harvest, enhance, and organize disparate data types and sources by targeting URLs or content sources identified to contain important information</a:t>
            </a:r>
            <a:endParaRPr/>
          </a:p>
          <a:p>
            <a:pPr indent="-285750" lvl="1" marL="742950" marR="0" rtl="0" algn="l">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Capture Websites for topical context</a:t>
            </a:r>
            <a:endParaRPr/>
          </a:p>
          <a:p>
            <a:pPr indent="-285750" lvl="1" marL="742950" marR="0" rtl="0" algn="l">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Capture specific files with mission value</a:t>
            </a:r>
            <a:endParaRPr/>
          </a:p>
          <a:p>
            <a:pPr indent="-285750" lvl="1" marL="742950" marR="0" rtl="0" algn="l">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Schedule harvests to find data (data ingest as a service)</a:t>
            </a:r>
            <a:endParaRPr/>
          </a:p>
          <a:p>
            <a:pPr indent="-285750" lvl="1" marL="742950" marR="0" rtl="0" algn="l">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Track Provenance &amp; actions for every data type for intelligence oversight, metrics analysis</a:t>
            </a:r>
            <a:endParaRPr b="0" i="0" sz="1400" u="none" cap="none" strike="noStrike">
              <a:solidFill>
                <a:schemeClr val="dk1"/>
              </a:solidFill>
              <a:latin typeface="Calibri"/>
              <a:ea typeface="Calibri"/>
              <a:cs typeface="Calibri"/>
              <a:sym typeface="Calibri"/>
            </a:endParaRPr>
          </a:p>
        </p:txBody>
      </p:sp>
      <p:sp>
        <p:nvSpPr>
          <p:cNvPr id="155" name="Google Shape;155;p13"/>
          <p:cNvSpPr txBox="1"/>
          <p:nvPr/>
        </p:nvSpPr>
        <p:spPr>
          <a:xfrm>
            <a:off x="4019550" y="95488"/>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sp>
        <p:nvSpPr>
          <p:cNvPr id="156" name="Google Shape;156;p13"/>
          <p:cNvSpPr txBox="1"/>
          <p:nvPr/>
        </p:nvSpPr>
        <p:spPr>
          <a:xfrm>
            <a:off x="4019550" y="4859773"/>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pic>
        <p:nvPicPr>
          <p:cNvPr id="157" name="Google Shape;157;p13"/>
          <p:cNvPicPr preferRelativeResize="0"/>
          <p:nvPr/>
        </p:nvPicPr>
        <p:blipFill rotWithShape="1">
          <a:blip r:embed="rId3">
            <a:alphaModFix/>
          </a:blip>
          <a:srcRect b="0" l="0" r="0" t="0"/>
          <a:stretch/>
        </p:blipFill>
        <p:spPr>
          <a:xfrm>
            <a:off x="227121" y="2567940"/>
            <a:ext cx="8772099" cy="2275523"/>
          </a:xfrm>
          <a:prstGeom prst="rect">
            <a:avLst/>
          </a:prstGeom>
          <a:noFill/>
          <a:ln cap="flat" cmpd="sng" w="57150">
            <a:solidFill>
              <a:srgbClr val="C00000"/>
            </a:solidFill>
            <a:prstDash val="solid"/>
            <a:miter lim="800000"/>
            <a:headEnd len="sm" w="sm" type="none"/>
            <a:tailEnd len="sm" w="sm" type="none"/>
          </a:ln>
        </p:spPr>
      </p:pic>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14"/>
          <p:cNvSpPr/>
          <p:nvPr/>
        </p:nvSpPr>
        <p:spPr>
          <a:xfrm>
            <a:off x="5257800" y="1371600"/>
            <a:ext cx="3886200" cy="31394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Users\cwinters\AppData\Local\Microsoft\Windows\Temporary Internet Files\Content.Outlook\9OGBOAWR\harvester 7.4.png" id="163" name="Google Shape;163;p14"/>
          <p:cNvPicPr preferRelativeResize="0"/>
          <p:nvPr/>
        </p:nvPicPr>
        <p:blipFill rotWithShape="1">
          <a:blip r:embed="rId3">
            <a:alphaModFix/>
          </a:blip>
          <a:srcRect b="0" l="0" r="0" t="6690"/>
          <a:stretch/>
        </p:blipFill>
        <p:spPr>
          <a:xfrm>
            <a:off x="289560" y="2889018"/>
            <a:ext cx="4823862" cy="1622022"/>
          </a:xfrm>
          <a:prstGeom prst="rect">
            <a:avLst/>
          </a:prstGeom>
          <a:noFill/>
          <a:ln cap="flat" cmpd="sng" w="57150">
            <a:solidFill>
              <a:srgbClr val="C00000"/>
            </a:solidFill>
            <a:prstDash val="solid"/>
            <a:round/>
            <a:headEnd len="sm" w="sm" type="none"/>
            <a:tailEnd len="sm" w="sm" type="none"/>
          </a:ln>
          <a:effectLst>
            <a:outerShdw blurRad="190500" rotWithShape="0" algn="tl">
              <a:srgbClr val="000000">
                <a:alpha val="69803"/>
              </a:srgbClr>
            </a:outerShdw>
          </a:effectLst>
        </p:spPr>
      </p:pic>
      <p:sp>
        <p:nvSpPr>
          <p:cNvPr id="164" name="Google Shape;164;p14"/>
          <p:cNvSpPr txBox="1"/>
          <p:nvPr>
            <p:ph type="title"/>
          </p:nvPr>
        </p:nvSpPr>
        <p:spPr>
          <a:xfrm>
            <a:off x="457200" y="205979"/>
            <a:ext cx="8229600" cy="72808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2"/>
              </a:buClr>
              <a:buSzPts val="3200"/>
              <a:buFont typeface="Arial"/>
              <a:buNone/>
            </a:pPr>
            <a:r>
              <a:rPr lang="en-US"/>
              <a:t>KEYW SOURCERER: Harvesting </a:t>
            </a:r>
            <a:endParaRPr/>
          </a:p>
        </p:txBody>
      </p:sp>
      <p:sp>
        <p:nvSpPr>
          <p:cNvPr id="165" name="Google Shape;165;p14"/>
          <p:cNvSpPr txBox="1"/>
          <p:nvPr>
            <p:ph idx="12" type="sldNum"/>
          </p:nvPr>
        </p:nvSpPr>
        <p:spPr>
          <a:xfrm>
            <a:off x="457200" y="4767263"/>
            <a:ext cx="2133600" cy="2738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66" name="Google Shape;166;p14"/>
          <p:cNvSpPr/>
          <p:nvPr/>
        </p:nvSpPr>
        <p:spPr>
          <a:xfrm>
            <a:off x="388621" y="1079103"/>
            <a:ext cx="8567838" cy="20621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SOURCERER can innocuously target and collect content from ANY source using a vast library of specialized, customizable harvesters</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Boolean search driven harvests utilizing popular search engines</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Target and harvest GIS, Imagery, or other files directly </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Utilize APIs or create new harvesters to generate services from previously untapped sources</a:t>
            </a:r>
            <a:endParaRPr sz="800">
              <a:solidFill>
                <a:schemeClr val="dk1"/>
              </a:solidFill>
              <a:latin typeface="Arial"/>
              <a:ea typeface="Arial"/>
              <a:cs typeface="Arial"/>
              <a:sym typeface="Arial"/>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
        <p:nvSpPr>
          <p:cNvPr id="167" name="Google Shape;167;p14"/>
          <p:cNvSpPr txBox="1"/>
          <p:nvPr/>
        </p:nvSpPr>
        <p:spPr>
          <a:xfrm>
            <a:off x="4019550" y="95488"/>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sp>
        <p:nvSpPr>
          <p:cNvPr id="168" name="Google Shape;168;p14"/>
          <p:cNvSpPr txBox="1"/>
          <p:nvPr/>
        </p:nvSpPr>
        <p:spPr>
          <a:xfrm>
            <a:off x="4255638" y="4613374"/>
            <a:ext cx="1883208" cy="307777"/>
          </a:xfrm>
          <a:prstGeom prst="rect">
            <a:avLst/>
          </a:prstGeom>
          <a:solidFill>
            <a:srgbClr val="FEEA98"/>
          </a:solid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Customized Harvesters</a:t>
            </a:r>
            <a:endParaRPr b="1" sz="1400">
              <a:solidFill>
                <a:schemeClr val="dk1"/>
              </a:solidFill>
              <a:latin typeface="Calibri"/>
              <a:ea typeface="Calibri"/>
              <a:cs typeface="Calibri"/>
              <a:sym typeface="Calibri"/>
            </a:endParaRPr>
          </a:p>
        </p:txBody>
      </p:sp>
      <p:cxnSp>
        <p:nvCxnSpPr>
          <p:cNvPr id="169" name="Google Shape;169;p14"/>
          <p:cNvCxnSpPr/>
          <p:nvPr/>
        </p:nvCxnSpPr>
        <p:spPr>
          <a:xfrm rot="10800000">
            <a:off x="3478530" y="4109253"/>
            <a:ext cx="777108" cy="628722"/>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170" name="Google Shape;170;p14"/>
          <p:cNvSpPr txBox="1"/>
          <p:nvPr/>
        </p:nvSpPr>
        <p:spPr>
          <a:xfrm>
            <a:off x="388621" y="4511040"/>
            <a:ext cx="2598404" cy="307777"/>
          </a:xfrm>
          <a:prstGeom prst="rect">
            <a:avLst/>
          </a:prstGeom>
          <a:solidFill>
            <a:srgbClr val="FEEA98"/>
          </a:solid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Multi-source Harvest Dashboard</a:t>
            </a:r>
            <a:endParaRPr b="1" sz="1400">
              <a:solidFill>
                <a:schemeClr val="dk1"/>
              </a:solidFill>
              <a:latin typeface="Calibri"/>
              <a:ea typeface="Calibri"/>
              <a:cs typeface="Calibri"/>
              <a:sym typeface="Calibri"/>
            </a:endParaRPr>
          </a:p>
        </p:txBody>
      </p:sp>
      <p:cxnSp>
        <p:nvCxnSpPr>
          <p:cNvPr id="171" name="Google Shape;171;p14"/>
          <p:cNvCxnSpPr/>
          <p:nvPr/>
        </p:nvCxnSpPr>
        <p:spPr>
          <a:xfrm rot="10800000">
            <a:off x="861461" y="4110456"/>
            <a:ext cx="396240" cy="39012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pic>
        <p:nvPicPr>
          <p:cNvPr id="172" name="Google Shape;172;p14"/>
          <p:cNvPicPr preferRelativeResize="0"/>
          <p:nvPr/>
        </p:nvPicPr>
        <p:blipFill rotWithShape="1">
          <a:blip r:embed="rId4">
            <a:alphaModFix/>
          </a:blip>
          <a:srcRect b="0" l="43253" r="0" t="31988"/>
          <a:stretch/>
        </p:blipFill>
        <p:spPr>
          <a:xfrm>
            <a:off x="5349240" y="2731496"/>
            <a:ext cx="3669030" cy="1794784"/>
          </a:xfrm>
          <a:prstGeom prst="rect">
            <a:avLst/>
          </a:prstGeom>
          <a:noFill/>
          <a:ln cap="flat" cmpd="sng" w="57150">
            <a:solidFill>
              <a:srgbClr val="C00000"/>
            </a:solidFill>
            <a:prstDash val="solid"/>
            <a:miter lim="800000"/>
            <a:headEnd len="sm" w="sm" type="none"/>
            <a:tailEnd len="sm" w="sm" type="none"/>
          </a:ln>
        </p:spPr>
      </p:pic>
      <p:sp>
        <p:nvSpPr>
          <p:cNvPr id="173" name="Google Shape;173;p14"/>
          <p:cNvSpPr txBox="1"/>
          <p:nvPr/>
        </p:nvSpPr>
        <p:spPr>
          <a:xfrm>
            <a:off x="7373684" y="4456829"/>
            <a:ext cx="1313116" cy="523220"/>
          </a:xfrm>
          <a:prstGeom prst="rect">
            <a:avLst/>
          </a:prstGeom>
          <a:solidFill>
            <a:srgbClr val="FEEA98"/>
          </a:solid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Bounding Box</a:t>
            </a:r>
            <a:endParaRPr/>
          </a:p>
          <a:p>
            <a:pPr indent="0" lvl="0" marL="0" marR="0" rtl="0" algn="l">
              <a:spcBef>
                <a:spcPts val="0"/>
              </a:spcBef>
              <a:spcAft>
                <a:spcPts val="0"/>
              </a:spcAft>
              <a:buNone/>
            </a:pPr>
            <a:r>
              <a:rPr b="1" lang="en-US" sz="1400">
                <a:solidFill>
                  <a:schemeClr val="dk1"/>
                </a:solidFill>
                <a:latin typeface="Calibri"/>
                <a:ea typeface="Calibri"/>
                <a:cs typeface="Calibri"/>
                <a:sym typeface="Calibri"/>
              </a:rPr>
              <a:t>Content Search</a:t>
            </a:r>
            <a:endParaRPr/>
          </a:p>
        </p:txBody>
      </p:sp>
      <p:cxnSp>
        <p:nvCxnSpPr>
          <p:cNvPr id="174" name="Google Shape;174;p14"/>
          <p:cNvCxnSpPr/>
          <p:nvPr/>
        </p:nvCxnSpPr>
        <p:spPr>
          <a:xfrm rot="10800000">
            <a:off x="6880860" y="3474720"/>
            <a:ext cx="1135380" cy="982109"/>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15"/>
          <p:cNvSpPr/>
          <p:nvPr/>
        </p:nvSpPr>
        <p:spPr>
          <a:xfrm>
            <a:off x="5257800" y="1371600"/>
            <a:ext cx="3886200" cy="31394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 name="Google Shape;180;p15"/>
          <p:cNvSpPr/>
          <p:nvPr/>
        </p:nvSpPr>
        <p:spPr>
          <a:xfrm>
            <a:off x="734400" y="2311200"/>
            <a:ext cx="7854611" cy="1828800"/>
          </a:xfrm>
          <a:prstGeom prst="rect">
            <a:avLst/>
          </a:prstGeom>
          <a:noFill/>
          <a:ln cap="flat" cmpd="sng" w="57150">
            <a:solidFill>
              <a:srgbClr val="C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81" name="Google Shape;181;p15"/>
          <p:cNvPicPr preferRelativeResize="0"/>
          <p:nvPr/>
        </p:nvPicPr>
        <p:blipFill rotWithShape="1">
          <a:blip r:embed="rId3">
            <a:alphaModFix/>
          </a:blip>
          <a:srcRect b="0" l="0" r="0" t="0"/>
          <a:stretch/>
        </p:blipFill>
        <p:spPr>
          <a:xfrm>
            <a:off x="220980" y="3303933"/>
            <a:ext cx="2423707" cy="1583915"/>
          </a:xfrm>
          <a:prstGeom prst="rect">
            <a:avLst/>
          </a:prstGeom>
          <a:noFill/>
          <a:ln cap="flat" cmpd="sng" w="57150">
            <a:solidFill>
              <a:srgbClr val="C00000"/>
            </a:solidFill>
            <a:prstDash val="solid"/>
            <a:miter lim="800000"/>
            <a:headEnd len="sm" w="sm" type="none"/>
            <a:tailEnd len="sm" w="sm" type="none"/>
          </a:ln>
          <a:effectLst>
            <a:outerShdw blurRad="292100" rotWithShape="0" algn="tl" dir="2700000" dist="139700">
              <a:srgbClr val="333333">
                <a:alpha val="64705"/>
              </a:srgbClr>
            </a:outerShdw>
          </a:effectLst>
        </p:spPr>
      </p:pic>
      <p:pic>
        <p:nvPicPr>
          <p:cNvPr id="182" name="Google Shape;182;p15"/>
          <p:cNvPicPr preferRelativeResize="0"/>
          <p:nvPr/>
        </p:nvPicPr>
        <p:blipFill rotWithShape="1">
          <a:blip r:embed="rId4">
            <a:alphaModFix/>
          </a:blip>
          <a:srcRect b="0" l="0" r="0" t="0"/>
          <a:stretch/>
        </p:blipFill>
        <p:spPr>
          <a:xfrm>
            <a:off x="5835770" y="3373897"/>
            <a:ext cx="2776852" cy="1591042"/>
          </a:xfrm>
          <a:prstGeom prst="rect">
            <a:avLst/>
          </a:prstGeom>
          <a:noFill/>
          <a:ln cap="flat" cmpd="sng" w="57150">
            <a:solidFill>
              <a:srgbClr val="C00000"/>
            </a:solidFill>
            <a:prstDash val="solid"/>
            <a:miter lim="800000"/>
            <a:headEnd len="sm" w="sm" type="none"/>
            <a:tailEnd len="sm" w="sm" type="none"/>
          </a:ln>
          <a:effectLst>
            <a:outerShdw blurRad="292100" rotWithShape="0" algn="tl" dir="2700000" dist="139700">
              <a:srgbClr val="333333">
                <a:alpha val="64705"/>
              </a:srgbClr>
            </a:outerShdw>
          </a:effectLst>
        </p:spPr>
      </p:pic>
      <p:sp>
        <p:nvSpPr>
          <p:cNvPr id="183" name="Google Shape;183;p15"/>
          <p:cNvSpPr txBox="1"/>
          <p:nvPr>
            <p:ph type="title"/>
          </p:nvPr>
        </p:nvSpPr>
        <p:spPr>
          <a:xfrm>
            <a:off x="457200" y="278865"/>
            <a:ext cx="8560178" cy="56264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2"/>
              </a:buClr>
              <a:buSzPts val="2790"/>
              <a:buFont typeface="Arial"/>
              <a:buNone/>
            </a:pPr>
            <a:r>
              <a:rPr lang="en-US" sz="2790"/>
              <a:t>KEYW SOURCERER: </a:t>
            </a:r>
            <a:r>
              <a:rPr b="1" lang="en-US" sz="2160">
                <a:solidFill>
                  <a:schemeClr val="accent4"/>
                </a:solidFill>
              </a:rPr>
              <a:t>MAESTRO  Service Orchestration </a:t>
            </a:r>
            <a:endParaRPr b="1" sz="2880">
              <a:solidFill>
                <a:schemeClr val="accent4"/>
              </a:solidFill>
            </a:endParaRPr>
          </a:p>
        </p:txBody>
      </p:sp>
      <p:sp>
        <p:nvSpPr>
          <p:cNvPr id="184" name="Google Shape;184;p15"/>
          <p:cNvSpPr txBox="1"/>
          <p:nvPr>
            <p:ph idx="12" type="sldNum"/>
          </p:nvPr>
        </p:nvSpPr>
        <p:spPr>
          <a:xfrm>
            <a:off x="457200" y="4767263"/>
            <a:ext cx="2133600" cy="2738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85" name="Google Shape;185;p15"/>
          <p:cNvSpPr txBox="1"/>
          <p:nvPr>
            <p:ph idx="1" type="body"/>
          </p:nvPr>
        </p:nvSpPr>
        <p:spPr>
          <a:xfrm>
            <a:off x="220980" y="1073151"/>
            <a:ext cx="8862060" cy="1802168"/>
          </a:xfrm>
          <a:prstGeom prst="rect">
            <a:avLst/>
          </a:prstGeom>
          <a:noFill/>
          <a:ln>
            <a:noFill/>
          </a:ln>
        </p:spPr>
        <p:txBody>
          <a:bodyPr anchorCtr="0" anchor="t" bIns="45700" lIns="91425" spcFirstLastPara="1" rIns="91425" wrap="square" tIns="45700">
            <a:noAutofit/>
          </a:bodyPr>
          <a:lstStyle/>
          <a:p>
            <a:pPr indent="-342900" lvl="1" marL="347472" rtl="0" algn="l">
              <a:spcBef>
                <a:spcPts val="0"/>
              </a:spcBef>
              <a:spcAft>
                <a:spcPts val="0"/>
              </a:spcAft>
              <a:buClr>
                <a:schemeClr val="dk1"/>
              </a:buClr>
              <a:buSzPts val="1400"/>
              <a:buFont typeface="Noto Sans Symbols"/>
              <a:buChar char="▪"/>
            </a:pPr>
            <a:r>
              <a:rPr lang="en-US" sz="1400"/>
              <a:t>Integrate existing or new services into SOURCERER’s Dynamic Pipeline Creator – Add services as new data types emerge from new data sources</a:t>
            </a:r>
            <a:endParaRPr sz="1400"/>
          </a:p>
          <a:p>
            <a:pPr indent="-342900" lvl="1" marL="347472" rtl="0" algn="l">
              <a:spcBef>
                <a:spcPts val="280"/>
              </a:spcBef>
              <a:spcAft>
                <a:spcPts val="0"/>
              </a:spcAft>
              <a:buClr>
                <a:schemeClr val="dk1"/>
              </a:buClr>
              <a:buSzPts val="1400"/>
              <a:buFont typeface="Noto Sans Symbols"/>
              <a:buChar char="▪"/>
            </a:pPr>
            <a:r>
              <a:rPr lang="en-US" sz="1400"/>
              <a:t>Stitch together micro-services to create unique and or repeatable processes in a customized &amp; automated Data Enhancement Pipeline</a:t>
            </a:r>
            <a:endParaRPr sz="1400"/>
          </a:p>
          <a:p>
            <a:pPr indent="-342900" lvl="1" marL="347472" rtl="0" algn="l">
              <a:spcBef>
                <a:spcPts val="280"/>
              </a:spcBef>
              <a:spcAft>
                <a:spcPts val="0"/>
              </a:spcAft>
              <a:buClr>
                <a:schemeClr val="dk1"/>
              </a:buClr>
              <a:buSzPts val="1400"/>
              <a:buFont typeface="Noto Sans Symbols"/>
              <a:buChar char="▪"/>
            </a:pPr>
            <a:r>
              <a:rPr lang="en-US" sz="1400"/>
              <a:t>Share data harvest &amp; enhancement workflows with other Analysts</a:t>
            </a:r>
            <a:endParaRPr/>
          </a:p>
          <a:p>
            <a:pPr indent="-254000" lvl="1" marL="347472" rtl="0" algn="l">
              <a:spcBef>
                <a:spcPts val="280"/>
              </a:spcBef>
              <a:spcAft>
                <a:spcPts val="0"/>
              </a:spcAft>
              <a:buClr>
                <a:schemeClr val="dk1"/>
              </a:buClr>
              <a:buSzPts val="1400"/>
              <a:buFont typeface="Noto Sans Symbols"/>
              <a:buNone/>
            </a:pPr>
            <a:r>
              <a:t/>
            </a:r>
            <a:endParaRPr sz="1400"/>
          </a:p>
          <a:p>
            <a:pPr indent="-254000" lvl="1" marL="347472" rtl="0" algn="l">
              <a:spcBef>
                <a:spcPts val="280"/>
              </a:spcBef>
              <a:spcAft>
                <a:spcPts val="0"/>
              </a:spcAft>
              <a:buClr>
                <a:schemeClr val="dk1"/>
              </a:buClr>
              <a:buSzPts val="1400"/>
              <a:buFont typeface="Noto Sans Symbols"/>
              <a:buNone/>
            </a:pPr>
            <a:r>
              <a:t/>
            </a:r>
            <a:endParaRPr sz="1400"/>
          </a:p>
          <a:p>
            <a:pPr indent="-254000" lvl="1" marL="347472" rtl="0" algn="l">
              <a:spcBef>
                <a:spcPts val="280"/>
              </a:spcBef>
              <a:spcAft>
                <a:spcPts val="0"/>
              </a:spcAft>
              <a:buClr>
                <a:schemeClr val="dk1"/>
              </a:buClr>
              <a:buSzPts val="1400"/>
              <a:buFont typeface="Noto Sans Symbols"/>
              <a:buNone/>
            </a:pPr>
            <a:r>
              <a:t/>
            </a:r>
            <a:endParaRPr sz="1400"/>
          </a:p>
        </p:txBody>
      </p:sp>
      <p:grpSp>
        <p:nvGrpSpPr>
          <p:cNvPr id="186" name="Google Shape;186;p15"/>
          <p:cNvGrpSpPr/>
          <p:nvPr/>
        </p:nvGrpSpPr>
        <p:grpSpPr>
          <a:xfrm>
            <a:off x="1126885" y="2421324"/>
            <a:ext cx="7014193" cy="1581179"/>
            <a:chOff x="1126885" y="2588964"/>
            <a:chExt cx="7014193" cy="1581179"/>
          </a:xfrm>
        </p:grpSpPr>
        <p:sp>
          <p:nvSpPr>
            <p:cNvPr id="187" name="Google Shape;187;p15"/>
            <p:cNvSpPr/>
            <p:nvPr/>
          </p:nvSpPr>
          <p:spPr>
            <a:xfrm>
              <a:off x="3814172" y="2589506"/>
              <a:ext cx="1353035" cy="342902"/>
            </a:xfrm>
            <a:prstGeom prst="roundRect">
              <a:avLst>
                <a:gd fmla="val 16667" name="adj"/>
              </a:avLst>
            </a:prstGeom>
            <a:gradFill>
              <a:gsLst>
                <a:gs pos="0">
                  <a:srgbClr val="FF4C12"/>
                </a:gs>
                <a:gs pos="100000">
                  <a:srgbClr val="FF8E76"/>
                </a:gs>
              </a:gsLst>
              <a:lin ang="16200000" scaled="0"/>
            </a:gradFill>
            <a:ln cap="flat" cmpd="sng" w="9525">
              <a:solidFill>
                <a:srgbClr val="E65527"/>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Calibri"/>
                  <a:ea typeface="Calibri"/>
                  <a:cs typeface="Calibri"/>
                  <a:sym typeface="Calibri"/>
                </a:rPr>
                <a:t>Geotagging</a:t>
              </a:r>
              <a:endParaRPr b="1" sz="1100">
                <a:solidFill>
                  <a:schemeClr val="dk1"/>
                </a:solidFill>
                <a:latin typeface="Calibri"/>
                <a:ea typeface="Calibri"/>
                <a:cs typeface="Calibri"/>
                <a:sym typeface="Calibri"/>
              </a:endParaRPr>
            </a:p>
          </p:txBody>
        </p:sp>
        <p:sp>
          <p:nvSpPr>
            <p:cNvPr id="188" name="Google Shape;188;p15"/>
            <p:cNvSpPr/>
            <p:nvPr/>
          </p:nvSpPr>
          <p:spPr>
            <a:xfrm>
              <a:off x="1126885" y="2709742"/>
              <a:ext cx="837328" cy="342902"/>
            </a:xfrm>
            <a:prstGeom prst="roundRect">
              <a:avLst>
                <a:gd fmla="val 16667" name="adj"/>
              </a:avLst>
            </a:prstGeom>
            <a:gradFill>
              <a:gsLst>
                <a:gs pos="0">
                  <a:srgbClr val="007D83"/>
                </a:gs>
                <a:gs pos="100000">
                  <a:srgbClr val="A8D6D9"/>
                </a:gs>
              </a:gsLst>
              <a:lin ang="16200000" scaled="0"/>
            </a:gradFill>
            <a:ln cap="flat" cmpd="sng" w="9525">
              <a:solidFill>
                <a:srgbClr val="006D7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Calibri"/>
                  <a:ea typeface="Calibri"/>
                  <a:cs typeface="Calibri"/>
                  <a:sym typeface="Calibri"/>
                </a:rPr>
                <a:t>Text Extraction</a:t>
              </a:r>
              <a:endParaRPr b="1" sz="1100">
                <a:solidFill>
                  <a:schemeClr val="dk1"/>
                </a:solidFill>
                <a:latin typeface="Calibri"/>
                <a:ea typeface="Calibri"/>
                <a:cs typeface="Calibri"/>
                <a:sym typeface="Calibri"/>
              </a:endParaRPr>
            </a:p>
          </p:txBody>
        </p:sp>
        <p:sp>
          <p:nvSpPr>
            <p:cNvPr id="189" name="Google Shape;189;p15"/>
            <p:cNvSpPr/>
            <p:nvPr/>
          </p:nvSpPr>
          <p:spPr>
            <a:xfrm>
              <a:off x="3802352" y="3189037"/>
              <a:ext cx="1353035" cy="342902"/>
            </a:xfrm>
            <a:prstGeom prst="roundRect">
              <a:avLst>
                <a:gd fmla="val 16667" name="adj"/>
              </a:avLst>
            </a:prstGeom>
            <a:gradFill>
              <a:gsLst>
                <a:gs pos="0">
                  <a:srgbClr val="B42A0B"/>
                </a:gs>
                <a:gs pos="100000">
                  <a:srgbClr val="F7A099"/>
                </a:gs>
              </a:gsLst>
              <a:lin ang="16200000" scaled="0"/>
            </a:gradFill>
            <a:ln cap="flat" cmpd="sng" w="9525">
              <a:solidFill>
                <a:srgbClr val="A0321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Calibri"/>
                  <a:ea typeface="Calibri"/>
                  <a:cs typeface="Calibri"/>
                  <a:sym typeface="Calibri"/>
                </a:rPr>
                <a:t>Entity Extraction</a:t>
              </a:r>
              <a:endParaRPr b="1" sz="1100">
                <a:solidFill>
                  <a:schemeClr val="dk1"/>
                </a:solidFill>
                <a:latin typeface="Calibri"/>
                <a:ea typeface="Calibri"/>
                <a:cs typeface="Calibri"/>
                <a:sym typeface="Calibri"/>
              </a:endParaRPr>
            </a:p>
          </p:txBody>
        </p:sp>
        <p:sp>
          <p:nvSpPr>
            <p:cNvPr id="190" name="Google Shape;190;p15"/>
            <p:cNvSpPr/>
            <p:nvPr/>
          </p:nvSpPr>
          <p:spPr>
            <a:xfrm>
              <a:off x="3790534" y="3827241"/>
              <a:ext cx="1376673" cy="342902"/>
            </a:xfrm>
            <a:prstGeom prst="roundRect">
              <a:avLst>
                <a:gd fmla="val 16667" name="adj"/>
              </a:avLst>
            </a:prstGeom>
            <a:gradFill>
              <a:gsLst>
                <a:gs pos="0">
                  <a:srgbClr val="FFE300"/>
                </a:gs>
                <a:gs pos="100000">
                  <a:srgbClr val="FFFF63"/>
                </a:gs>
              </a:gsLst>
              <a:lin ang="16200000" scaled="0"/>
            </a:gradFill>
            <a:ln cap="flat" cmpd="sng" w="9525">
              <a:solidFill>
                <a:srgbClr val="FECA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Calibri"/>
                  <a:ea typeface="Calibri"/>
                  <a:cs typeface="Calibri"/>
                  <a:sym typeface="Calibri"/>
                </a:rPr>
                <a:t>Data Profiling Services</a:t>
              </a:r>
              <a:endParaRPr b="1" sz="1100">
                <a:solidFill>
                  <a:schemeClr val="dk1"/>
                </a:solidFill>
                <a:latin typeface="Calibri"/>
                <a:ea typeface="Calibri"/>
                <a:cs typeface="Calibri"/>
                <a:sym typeface="Calibri"/>
              </a:endParaRPr>
            </a:p>
          </p:txBody>
        </p:sp>
        <p:sp>
          <p:nvSpPr>
            <p:cNvPr id="191" name="Google Shape;191;p15"/>
            <p:cNvSpPr/>
            <p:nvPr/>
          </p:nvSpPr>
          <p:spPr>
            <a:xfrm>
              <a:off x="6087801" y="2589113"/>
              <a:ext cx="837328" cy="342902"/>
            </a:xfrm>
            <a:prstGeom prst="roundRect">
              <a:avLst>
                <a:gd fmla="val 16667" name="adj"/>
              </a:avLst>
            </a:prstGeom>
            <a:gradFill>
              <a:gsLst>
                <a:gs pos="0">
                  <a:srgbClr val="007D83"/>
                </a:gs>
                <a:gs pos="100000">
                  <a:srgbClr val="A8D6D9"/>
                </a:gs>
              </a:gsLst>
              <a:lin ang="16200000" scaled="0"/>
            </a:gradFill>
            <a:ln cap="flat" cmpd="sng" w="9525">
              <a:solidFill>
                <a:srgbClr val="006D7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Calibri"/>
                  <a:ea typeface="Calibri"/>
                  <a:cs typeface="Calibri"/>
                  <a:sym typeface="Calibri"/>
                </a:rPr>
                <a:t>Data Storage</a:t>
              </a:r>
              <a:endParaRPr b="1" sz="1100">
                <a:solidFill>
                  <a:schemeClr val="dk1"/>
                </a:solidFill>
                <a:latin typeface="Calibri"/>
                <a:ea typeface="Calibri"/>
                <a:cs typeface="Calibri"/>
                <a:sym typeface="Calibri"/>
              </a:endParaRPr>
            </a:p>
          </p:txBody>
        </p:sp>
        <p:sp>
          <p:nvSpPr>
            <p:cNvPr id="192" name="Google Shape;192;p15"/>
            <p:cNvSpPr/>
            <p:nvPr/>
          </p:nvSpPr>
          <p:spPr>
            <a:xfrm>
              <a:off x="7303750" y="2985118"/>
              <a:ext cx="837328" cy="342902"/>
            </a:xfrm>
            <a:prstGeom prst="roundRect">
              <a:avLst>
                <a:gd fmla="val 16667" name="adj"/>
              </a:avLst>
            </a:prstGeom>
            <a:gradFill>
              <a:gsLst>
                <a:gs pos="0">
                  <a:schemeClr val="dk1"/>
                </a:gs>
                <a:gs pos="100000">
                  <a:srgbClr val="BABABA"/>
                </a:gs>
              </a:gsLst>
              <a:lin ang="16200000" scaled="0"/>
            </a:gradFill>
            <a:ln cap="flat" cmpd="sng" w="9525">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Data Indexing</a:t>
              </a:r>
              <a:endParaRPr b="1" sz="1100">
                <a:solidFill>
                  <a:schemeClr val="lt1"/>
                </a:solidFill>
                <a:latin typeface="Calibri"/>
                <a:ea typeface="Calibri"/>
                <a:cs typeface="Calibri"/>
                <a:sym typeface="Calibri"/>
              </a:endParaRPr>
            </a:p>
          </p:txBody>
        </p:sp>
        <p:cxnSp>
          <p:nvCxnSpPr>
            <p:cNvPr id="193" name="Google Shape;193;p15"/>
            <p:cNvCxnSpPr>
              <a:stCxn id="188" idx="3"/>
              <a:endCxn id="187" idx="1"/>
            </p:cNvCxnSpPr>
            <p:nvPr/>
          </p:nvCxnSpPr>
          <p:spPr>
            <a:xfrm flipH="1" rot="10800000">
              <a:off x="1964213" y="2760893"/>
              <a:ext cx="1850100" cy="120300"/>
            </a:xfrm>
            <a:prstGeom prst="bentConnector3">
              <a:avLst>
                <a:gd fmla="val 50000" name="adj1"/>
              </a:avLst>
            </a:prstGeom>
            <a:noFill/>
            <a:ln cap="flat" cmpd="sng" w="57150">
              <a:solidFill>
                <a:srgbClr val="FFC000"/>
              </a:solidFill>
              <a:prstDash val="solid"/>
              <a:round/>
              <a:headEnd len="sm" w="sm" type="none"/>
              <a:tailEnd len="sm" w="sm" type="none"/>
            </a:ln>
            <a:effectLst>
              <a:outerShdw blurRad="40000" rotWithShape="0" dir="5400000" dist="20000">
                <a:srgbClr val="000000">
                  <a:alpha val="37647"/>
                </a:srgbClr>
              </a:outerShdw>
            </a:effectLst>
          </p:spPr>
        </p:cxnSp>
        <p:cxnSp>
          <p:nvCxnSpPr>
            <p:cNvPr id="194" name="Google Shape;194;p15"/>
            <p:cNvCxnSpPr>
              <a:stCxn id="187" idx="3"/>
              <a:endCxn id="191" idx="1"/>
            </p:cNvCxnSpPr>
            <p:nvPr/>
          </p:nvCxnSpPr>
          <p:spPr>
            <a:xfrm>
              <a:off x="5167207" y="2760957"/>
              <a:ext cx="920700" cy="600"/>
            </a:xfrm>
            <a:prstGeom prst="bentConnector3">
              <a:avLst>
                <a:gd fmla="val 50000" name="adj1"/>
              </a:avLst>
            </a:prstGeom>
            <a:noFill/>
            <a:ln cap="flat" cmpd="sng" w="57150">
              <a:solidFill>
                <a:srgbClr val="FFC000"/>
              </a:solidFill>
              <a:prstDash val="solid"/>
              <a:round/>
              <a:headEnd len="sm" w="sm" type="none"/>
              <a:tailEnd len="sm" w="sm" type="none"/>
            </a:ln>
            <a:effectLst>
              <a:outerShdw blurRad="40000" rotWithShape="0" dir="5400000" dist="20000">
                <a:srgbClr val="000000">
                  <a:alpha val="37647"/>
                </a:srgbClr>
              </a:outerShdw>
            </a:effectLst>
          </p:spPr>
        </p:cxnSp>
        <p:cxnSp>
          <p:nvCxnSpPr>
            <p:cNvPr id="195" name="Google Shape;195;p15"/>
            <p:cNvCxnSpPr>
              <a:stCxn id="191" idx="3"/>
            </p:cNvCxnSpPr>
            <p:nvPr/>
          </p:nvCxnSpPr>
          <p:spPr>
            <a:xfrm flipH="1" rot="10800000">
              <a:off x="6925129" y="2588964"/>
              <a:ext cx="1030200" cy="171600"/>
            </a:xfrm>
            <a:prstGeom prst="bentConnector3">
              <a:avLst>
                <a:gd fmla="val 50000" name="adj1"/>
              </a:avLst>
            </a:prstGeom>
            <a:noFill/>
            <a:ln cap="flat" cmpd="sng" w="57150">
              <a:solidFill>
                <a:srgbClr val="FFC000"/>
              </a:solidFill>
              <a:prstDash val="solid"/>
              <a:round/>
              <a:headEnd len="sm" w="sm" type="none"/>
              <a:tailEnd len="sm" w="sm" type="none"/>
            </a:ln>
            <a:effectLst>
              <a:outerShdw blurRad="40000" rotWithShape="0" dir="5400000" dist="20000">
                <a:srgbClr val="000000">
                  <a:alpha val="37647"/>
                </a:srgbClr>
              </a:outerShdw>
            </a:effectLst>
          </p:spPr>
        </p:cxnSp>
        <p:cxnSp>
          <p:nvCxnSpPr>
            <p:cNvPr id="196" name="Google Shape;196;p15"/>
            <p:cNvCxnSpPr>
              <a:stCxn id="188" idx="3"/>
              <a:endCxn id="197" idx="1"/>
            </p:cNvCxnSpPr>
            <p:nvPr/>
          </p:nvCxnSpPr>
          <p:spPr>
            <a:xfrm>
              <a:off x="1964213" y="2881193"/>
              <a:ext cx="306000" cy="251400"/>
            </a:xfrm>
            <a:prstGeom prst="bentConnector3">
              <a:avLst>
                <a:gd fmla="val 50000" name="adj1"/>
              </a:avLst>
            </a:prstGeom>
            <a:noFill/>
            <a:ln cap="flat" cmpd="sng" w="57150">
              <a:solidFill>
                <a:srgbClr val="00B0F0"/>
              </a:solidFill>
              <a:prstDash val="solid"/>
              <a:round/>
              <a:headEnd len="sm" w="sm" type="none"/>
              <a:tailEnd len="sm" w="sm" type="none"/>
            </a:ln>
            <a:effectLst>
              <a:outerShdw blurRad="40000" rotWithShape="0" dir="5400000" dist="20000">
                <a:srgbClr val="000000">
                  <a:alpha val="37647"/>
                </a:srgbClr>
              </a:outerShdw>
            </a:effectLst>
          </p:spPr>
        </p:cxnSp>
        <p:cxnSp>
          <p:nvCxnSpPr>
            <p:cNvPr id="198" name="Google Shape;198;p15"/>
            <p:cNvCxnSpPr>
              <a:stCxn id="197" idx="3"/>
              <a:endCxn id="187" idx="1"/>
            </p:cNvCxnSpPr>
            <p:nvPr/>
          </p:nvCxnSpPr>
          <p:spPr>
            <a:xfrm flipH="1" rot="10800000">
              <a:off x="3229673" y="2761082"/>
              <a:ext cx="584400" cy="371400"/>
            </a:xfrm>
            <a:prstGeom prst="bentConnector3">
              <a:avLst>
                <a:gd fmla="val 50000" name="adj1"/>
              </a:avLst>
            </a:prstGeom>
            <a:noFill/>
            <a:ln cap="flat" cmpd="sng" w="57150">
              <a:solidFill>
                <a:srgbClr val="00B0F0"/>
              </a:solidFill>
              <a:prstDash val="solid"/>
              <a:round/>
              <a:headEnd len="sm" w="sm" type="none"/>
              <a:tailEnd len="sm" w="sm" type="none"/>
            </a:ln>
            <a:effectLst>
              <a:outerShdw blurRad="40000" rotWithShape="0" dir="5400000" dist="20000">
                <a:srgbClr val="000000">
                  <a:alpha val="37647"/>
                </a:srgbClr>
              </a:outerShdw>
            </a:effectLst>
          </p:spPr>
        </p:cxnSp>
        <p:cxnSp>
          <p:nvCxnSpPr>
            <p:cNvPr id="199" name="Google Shape;199;p15"/>
            <p:cNvCxnSpPr>
              <a:stCxn id="197" idx="3"/>
              <a:endCxn id="189" idx="1"/>
            </p:cNvCxnSpPr>
            <p:nvPr/>
          </p:nvCxnSpPr>
          <p:spPr>
            <a:xfrm>
              <a:off x="3229673" y="3132482"/>
              <a:ext cx="572700" cy="228000"/>
            </a:xfrm>
            <a:prstGeom prst="bentConnector3">
              <a:avLst>
                <a:gd fmla="val 50000" name="adj1"/>
              </a:avLst>
            </a:prstGeom>
            <a:noFill/>
            <a:ln cap="flat" cmpd="sng" w="57150">
              <a:solidFill>
                <a:srgbClr val="00B0F0"/>
              </a:solidFill>
              <a:prstDash val="solid"/>
              <a:round/>
              <a:headEnd len="sm" w="sm" type="none"/>
              <a:tailEnd len="sm" w="sm" type="none"/>
            </a:ln>
            <a:effectLst>
              <a:outerShdw blurRad="40000" rotWithShape="0" dir="5400000" dist="20000">
                <a:srgbClr val="000000">
                  <a:alpha val="37647"/>
                </a:srgbClr>
              </a:outerShdw>
            </a:effectLst>
          </p:spPr>
        </p:cxnSp>
        <p:cxnSp>
          <p:nvCxnSpPr>
            <p:cNvPr id="200" name="Google Shape;200;p15"/>
            <p:cNvCxnSpPr>
              <a:stCxn id="197" idx="3"/>
              <a:endCxn id="190" idx="1"/>
            </p:cNvCxnSpPr>
            <p:nvPr/>
          </p:nvCxnSpPr>
          <p:spPr>
            <a:xfrm>
              <a:off x="3229673" y="3132482"/>
              <a:ext cx="561000" cy="866100"/>
            </a:xfrm>
            <a:prstGeom prst="bentConnector3">
              <a:avLst>
                <a:gd fmla="val 50000" name="adj1"/>
              </a:avLst>
            </a:prstGeom>
            <a:noFill/>
            <a:ln cap="flat" cmpd="sng" w="57150">
              <a:solidFill>
                <a:srgbClr val="00B0F0"/>
              </a:solidFill>
              <a:prstDash val="solid"/>
              <a:round/>
              <a:headEnd len="sm" w="sm" type="none"/>
              <a:tailEnd len="sm" w="sm" type="none"/>
            </a:ln>
            <a:effectLst>
              <a:outerShdw blurRad="40000" rotWithShape="0" dir="5400000" dist="20000">
                <a:srgbClr val="000000">
                  <a:alpha val="37647"/>
                </a:srgbClr>
              </a:outerShdw>
            </a:effectLst>
          </p:spPr>
        </p:cxnSp>
        <p:cxnSp>
          <p:nvCxnSpPr>
            <p:cNvPr id="201" name="Google Shape;201;p15"/>
            <p:cNvCxnSpPr>
              <a:stCxn id="187" idx="3"/>
              <a:endCxn id="191" idx="1"/>
            </p:cNvCxnSpPr>
            <p:nvPr/>
          </p:nvCxnSpPr>
          <p:spPr>
            <a:xfrm>
              <a:off x="5167207" y="2760957"/>
              <a:ext cx="920700" cy="600"/>
            </a:xfrm>
            <a:prstGeom prst="bentConnector3">
              <a:avLst>
                <a:gd fmla="val 50000" name="adj1"/>
              </a:avLst>
            </a:prstGeom>
            <a:noFill/>
            <a:ln cap="flat" cmpd="sng" w="57150">
              <a:solidFill>
                <a:srgbClr val="00B0F0"/>
              </a:solidFill>
              <a:prstDash val="solid"/>
              <a:round/>
              <a:headEnd len="sm" w="sm" type="none"/>
              <a:tailEnd len="sm" w="sm" type="none"/>
            </a:ln>
            <a:effectLst>
              <a:outerShdw blurRad="40000" rotWithShape="0" dir="5400000" dist="20000">
                <a:srgbClr val="000000">
                  <a:alpha val="37647"/>
                </a:srgbClr>
              </a:outerShdw>
            </a:effectLst>
          </p:spPr>
        </p:cxnSp>
        <p:cxnSp>
          <p:nvCxnSpPr>
            <p:cNvPr id="202" name="Google Shape;202;p15"/>
            <p:cNvCxnSpPr>
              <a:stCxn id="189" idx="3"/>
              <a:endCxn id="191" idx="1"/>
            </p:cNvCxnSpPr>
            <p:nvPr/>
          </p:nvCxnSpPr>
          <p:spPr>
            <a:xfrm flipH="1" rot="10800000">
              <a:off x="5155387" y="2760488"/>
              <a:ext cx="932400" cy="600000"/>
            </a:xfrm>
            <a:prstGeom prst="bentConnector3">
              <a:avLst>
                <a:gd fmla="val 50000" name="adj1"/>
              </a:avLst>
            </a:prstGeom>
            <a:noFill/>
            <a:ln cap="flat" cmpd="sng" w="57150">
              <a:solidFill>
                <a:srgbClr val="00B0F0"/>
              </a:solidFill>
              <a:prstDash val="solid"/>
              <a:round/>
              <a:headEnd len="sm" w="sm" type="none"/>
              <a:tailEnd len="sm" w="sm" type="none"/>
            </a:ln>
            <a:effectLst>
              <a:outerShdw blurRad="40000" rotWithShape="0" dir="5400000" dist="20000">
                <a:srgbClr val="000000">
                  <a:alpha val="37647"/>
                </a:srgbClr>
              </a:outerShdw>
            </a:effectLst>
          </p:spPr>
        </p:cxnSp>
        <p:cxnSp>
          <p:nvCxnSpPr>
            <p:cNvPr id="203" name="Google Shape;203;p15"/>
            <p:cNvCxnSpPr>
              <a:stCxn id="188" idx="3"/>
              <a:endCxn id="189" idx="1"/>
            </p:cNvCxnSpPr>
            <p:nvPr/>
          </p:nvCxnSpPr>
          <p:spPr>
            <a:xfrm>
              <a:off x="1964213" y="2881193"/>
              <a:ext cx="1838100" cy="479400"/>
            </a:xfrm>
            <a:prstGeom prst="bentConnector3">
              <a:avLst>
                <a:gd fmla="val 50000" name="adj1"/>
              </a:avLst>
            </a:prstGeom>
            <a:noFill/>
            <a:ln cap="flat" cmpd="sng" w="57150">
              <a:solidFill>
                <a:srgbClr val="7030A0"/>
              </a:solidFill>
              <a:prstDash val="solid"/>
              <a:round/>
              <a:headEnd len="sm" w="sm" type="none"/>
              <a:tailEnd len="sm" w="sm" type="none"/>
            </a:ln>
            <a:effectLst>
              <a:outerShdw blurRad="40000" rotWithShape="0" dir="5400000" dist="20000">
                <a:srgbClr val="000000">
                  <a:alpha val="37647"/>
                </a:srgbClr>
              </a:outerShdw>
            </a:effectLst>
          </p:spPr>
        </p:cxnSp>
        <p:cxnSp>
          <p:nvCxnSpPr>
            <p:cNvPr id="204" name="Google Shape;204;p15"/>
            <p:cNvCxnSpPr>
              <a:stCxn id="190" idx="3"/>
              <a:endCxn id="191" idx="1"/>
            </p:cNvCxnSpPr>
            <p:nvPr/>
          </p:nvCxnSpPr>
          <p:spPr>
            <a:xfrm flipH="1" rot="10800000">
              <a:off x="5167207" y="2760592"/>
              <a:ext cx="920700" cy="1238100"/>
            </a:xfrm>
            <a:prstGeom prst="bentConnector3">
              <a:avLst>
                <a:gd fmla="val 17865" name="adj1"/>
              </a:avLst>
            </a:prstGeom>
            <a:noFill/>
            <a:ln cap="flat" cmpd="sng" w="57150">
              <a:solidFill>
                <a:srgbClr val="00B0F0"/>
              </a:solidFill>
              <a:prstDash val="solid"/>
              <a:round/>
              <a:headEnd len="sm" w="sm" type="none"/>
              <a:tailEnd len="sm" w="sm" type="none"/>
            </a:ln>
            <a:effectLst>
              <a:outerShdw blurRad="40000" rotWithShape="0" dir="5400000" dist="20000">
                <a:srgbClr val="000000">
                  <a:alpha val="37647"/>
                </a:srgbClr>
              </a:outerShdw>
            </a:effectLst>
          </p:spPr>
        </p:cxnSp>
        <p:cxnSp>
          <p:nvCxnSpPr>
            <p:cNvPr id="205" name="Google Shape;205;p15"/>
            <p:cNvCxnSpPr>
              <a:stCxn id="191" idx="3"/>
              <a:endCxn id="192" idx="1"/>
            </p:cNvCxnSpPr>
            <p:nvPr/>
          </p:nvCxnSpPr>
          <p:spPr>
            <a:xfrm>
              <a:off x="6925129" y="2760564"/>
              <a:ext cx="378600" cy="396000"/>
            </a:xfrm>
            <a:prstGeom prst="bentConnector3">
              <a:avLst>
                <a:gd fmla="val 50000" name="adj1"/>
              </a:avLst>
            </a:prstGeom>
            <a:noFill/>
            <a:ln cap="flat" cmpd="sng" w="57150">
              <a:solidFill>
                <a:srgbClr val="00B0F0"/>
              </a:solidFill>
              <a:prstDash val="solid"/>
              <a:round/>
              <a:headEnd len="sm" w="sm" type="none"/>
              <a:tailEnd len="sm" w="sm" type="none"/>
            </a:ln>
            <a:effectLst>
              <a:outerShdw blurRad="40000" rotWithShape="0" dir="5400000" dist="20000">
                <a:srgbClr val="000000">
                  <a:alpha val="37647"/>
                </a:srgbClr>
              </a:outerShdw>
            </a:effectLst>
          </p:spPr>
        </p:cxnSp>
        <p:cxnSp>
          <p:nvCxnSpPr>
            <p:cNvPr id="206" name="Google Shape;206;p15"/>
            <p:cNvCxnSpPr>
              <a:stCxn id="189" idx="3"/>
              <a:endCxn id="192" idx="1"/>
            </p:cNvCxnSpPr>
            <p:nvPr/>
          </p:nvCxnSpPr>
          <p:spPr>
            <a:xfrm flipH="1" rot="10800000">
              <a:off x="5155387" y="3156488"/>
              <a:ext cx="2148300" cy="204000"/>
            </a:xfrm>
            <a:prstGeom prst="bentConnector3">
              <a:avLst>
                <a:gd fmla="val 50000" name="adj1"/>
              </a:avLst>
            </a:prstGeom>
            <a:noFill/>
            <a:ln cap="flat" cmpd="sng" w="57150">
              <a:solidFill>
                <a:srgbClr val="7030A0"/>
              </a:solidFill>
              <a:prstDash val="solid"/>
              <a:round/>
              <a:headEnd len="sm" w="sm" type="none"/>
              <a:tailEnd len="sm" w="sm" type="none"/>
            </a:ln>
            <a:effectLst>
              <a:outerShdw blurRad="40000" rotWithShape="0" dir="5400000" dist="20000">
                <a:srgbClr val="000000">
                  <a:alpha val="37647"/>
                </a:srgbClr>
              </a:outerShdw>
            </a:effectLst>
          </p:spPr>
        </p:cxnSp>
        <p:sp>
          <p:nvSpPr>
            <p:cNvPr id="197" name="Google Shape;197;p15"/>
            <p:cNvSpPr/>
            <p:nvPr/>
          </p:nvSpPr>
          <p:spPr>
            <a:xfrm>
              <a:off x="2270166" y="2961031"/>
              <a:ext cx="959507" cy="342902"/>
            </a:xfrm>
            <a:prstGeom prst="roundRect">
              <a:avLst>
                <a:gd fmla="val 16667" name="adj"/>
              </a:avLst>
            </a:prstGeom>
            <a:gradFill>
              <a:gsLst>
                <a:gs pos="0">
                  <a:srgbClr val="6FCE2D"/>
                </a:gs>
                <a:gs pos="100000">
                  <a:srgbClr val="B5FF92"/>
                </a:gs>
              </a:gsLst>
              <a:lin ang="16200000" scaled="0"/>
            </a:gradFill>
            <a:ln cap="flat" cmpd="sng" w="9525">
              <a:solidFill>
                <a:srgbClr val="6FBA3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Calibri"/>
                  <a:ea typeface="Calibri"/>
                  <a:cs typeface="Calibri"/>
                  <a:sym typeface="Calibri"/>
                </a:rPr>
                <a:t>Language Translation</a:t>
              </a:r>
              <a:endParaRPr b="1" sz="1100">
                <a:solidFill>
                  <a:schemeClr val="dk1"/>
                </a:solidFill>
                <a:latin typeface="Calibri"/>
                <a:ea typeface="Calibri"/>
                <a:cs typeface="Calibri"/>
                <a:sym typeface="Calibri"/>
              </a:endParaRPr>
            </a:p>
          </p:txBody>
        </p:sp>
      </p:grpSp>
      <p:sp>
        <p:nvSpPr>
          <p:cNvPr id="207" name="Google Shape;207;p15"/>
          <p:cNvSpPr txBox="1"/>
          <p:nvPr/>
        </p:nvSpPr>
        <p:spPr>
          <a:xfrm>
            <a:off x="4019550" y="95488"/>
            <a:ext cx="1098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UNCLASSIFIED</a:t>
            </a:r>
            <a:endParaRPr b="1" sz="1200">
              <a:solidFill>
                <a:schemeClr val="dk1"/>
              </a:solidFill>
              <a:latin typeface="Calibri"/>
              <a:ea typeface="Calibri"/>
              <a:cs typeface="Calibri"/>
              <a:sym typeface="Calibri"/>
            </a:endParaRPr>
          </a:p>
        </p:txBody>
      </p:sp>
      <p:sp>
        <p:nvSpPr>
          <p:cNvPr id="208" name="Google Shape;208;p15"/>
          <p:cNvSpPr txBox="1"/>
          <p:nvPr/>
        </p:nvSpPr>
        <p:spPr>
          <a:xfrm>
            <a:off x="3200400" y="4414807"/>
            <a:ext cx="1335045" cy="584775"/>
          </a:xfrm>
          <a:prstGeom prst="rect">
            <a:avLst/>
          </a:prstGeom>
          <a:solidFill>
            <a:srgbClr val="FEEA98"/>
          </a:solid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Drop &amp; Drag</a:t>
            </a:r>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Programming</a:t>
            </a:r>
            <a:endParaRPr b="1" sz="1600">
              <a:solidFill>
                <a:schemeClr val="dk1"/>
              </a:solidFill>
              <a:latin typeface="Calibri"/>
              <a:ea typeface="Calibri"/>
              <a:cs typeface="Calibri"/>
              <a:sym typeface="Calibri"/>
            </a:endParaRPr>
          </a:p>
        </p:txBody>
      </p:sp>
      <p:cxnSp>
        <p:nvCxnSpPr>
          <p:cNvPr id="209" name="Google Shape;209;p15"/>
          <p:cNvCxnSpPr>
            <a:stCxn id="208" idx="1"/>
          </p:cNvCxnSpPr>
          <p:nvPr/>
        </p:nvCxnSpPr>
        <p:spPr>
          <a:xfrm rot="10800000">
            <a:off x="1734000" y="4309995"/>
            <a:ext cx="1466400" cy="3972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210" name="Google Shape;210;p15"/>
          <p:cNvSpPr txBox="1"/>
          <p:nvPr/>
        </p:nvSpPr>
        <p:spPr>
          <a:xfrm>
            <a:off x="6080760" y="4630995"/>
            <a:ext cx="2508251" cy="338554"/>
          </a:xfrm>
          <a:prstGeom prst="rect">
            <a:avLst/>
          </a:prstGeom>
          <a:solidFill>
            <a:srgbClr val="FEEA98"/>
          </a:solid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Programmable Whiteboard</a:t>
            </a:r>
            <a:endParaRPr b="1" sz="1600">
              <a:solidFill>
                <a:schemeClr val="dk1"/>
              </a:solidFill>
              <a:latin typeface="Calibri"/>
              <a:ea typeface="Calibri"/>
              <a:cs typeface="Calibri"/>
              <a:sym typeface="Calibri"/>
            </a:endParaRPr>
          </a:p>
        </p:txBody>
      </p:sp>
      <p:sp>
        <p:nvSpPr>
          <p:cNvPr id="211" name="Google Shape;211;p15"/>
          <p:cNvSpPr txBox="1"/>
          <p:nvPr/>
        </p:nvSpPr>
        <p:spPr>
          <a:xfrm>
            <a:off x="5440680" y="357247"/>
            <a:ext cx="32573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30000" lang="en-US" sz="1200">
                <a:solidFill>
                  <a:schemeClr val="accent4"/>
                </a:solidFill>
                <a:latin typeface="Calibri"/>
                <a:ea typeface="Calibri"/>
                <a:cs typeface="Calibri"/>
                <a:sym typeface="Calibri"/>
              </a:rPr>
              <a:t>TM</a:t>
            </a:r>
            <a:endParaRPr sz="1200">
              <a:solidFill>
                <a:schemeClr val="dk1"/>
              </a:solidFill>
              <a:latin typeface="Calibri"/>
              <a:ea typeface="Calibri"/>
              <a:cs typeface="Calibri"/>
              <a:sym typeface="Calibri"/>
            </a:endParaRPr>
          </a:p>
        </p:txBody>
      </p:sp>
    </p:spTree>
  </p:cSld>
  <p:clrMapOvr>
    <a:masterClrMapping/>
  </p:clrMapOvr>
  <p:transition spd="slow">
    <p:fade thruBlk="1"/>
  </p:transition>
</p:sld>
</file>

<file path=ppt/theme/theme1.xml><?xml version="1.0" encoding="utf-8"?>
<a:theme xmlns:a="http://schemas.openxmlformats.org/drawingml/2006/main" xmlns:r="http://schemas.openxmlformats.org/officeDocument/2006/relationships" name="GEOINT2015">
  <a:themeElements>
    <a:clrScheme name="Custom 4">
      <a:dk1>
        <a:srgbClr val="000000"/>
      </a:dk1>
      <a:lt1>
        <a:srgbClr val="FFFFFF"/>
      </a:lt1>
      <a:dk2>
        <a:srgbClr val="777777"/>
      </a:dk2>
      <a:lt2>
        <a:srgbClr val="DDDDDD"/>
      </a:lt2>
      <a:accent1>
        <a:srgbClr val="235458"/>
      </a:accent1>
      <a:accent2>
        <a:srgbClr val="006E72"/>
      </a:accent2>
      <a:accent3>
        <a:srgbClr val="73BC40"/>
      </a:accent3>
      <a:accent4>
        <a:srgbClr val="E85B2E"/>
      </a:accent4>
      <a:accent5>
        <a:srgbClr val="A1371F"/>
      </a:accent5>
      <a:accent6>
        <a:srgbClr val="FECC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